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media/image1.png" ContentType="image/png"/>
  <Override PartName="/ppt/media/image14.png" ContentType="image/png"/>
  <Override PartName="/ppt/media/image13.jpeg" ContentType="image/jpeg"/>
  <Override PartName="/ppt/media/image8.jpeg" ContentType="image/jpeg"/>
  <Override PartName="/ppt/media/image2.png" ContentType="image/png"/>
  <Override PartName="/ppt/media/image26.png" ContentType="image/png"/>
  <Override PartName="/ppt/media/image12.jpeg" ContentType="image/jpeg"/>
  <Override PartName="/ppt/media/image7.jpeg" ContentType="image/jpeg"/>
  <Override PartName="/ppt/media/image6.jpeg" ContentType="image/jpeg"/>
  <Override PartName="/ppt/media/image11.jpeg" ContentType="image/jpeg"/>
  <Override PartName="/ppt/media/image3.png" ContentType="image/png"/>
  <Override PartName="/ppt/media/image19.jpeg" ContentType="image/jpeg"/>
  <Override PartName="/ppt/media/image5.png" ContentType="image/png"/>
  <Override PartName="/ppt/media/image17.jpeg" ContentType="image/jpeg"/>
  <Override PartName="/ppt/media/image4.jpeg" ContentType="image/jpeg"/>
  <Override PartName="/ppt/media/image31.jpeg" ContentType="image/jpeg"/>
  <Override PartName="/ppt/media/image9.jpeg" ContentType="image/jpeg"/>
  <Override PartName="/ppt/media/image10.jpeg" ContentType="image/jpeg"/>
  <Override PartName="/ppt/media/image15.png" ContentType="image/png"/>
  <Override PartName="/ppt/media/image23.jpeg" ContentType="image/jpeg"/>
  <Override PartName="/ppt/media/image16.jpeg" ContentType="image/jpeg"/>
  <Override PartName="/ppt/media/image18.jpeg" ContentType="image/jpeg"/>
  <Override PartName="/ppt/media/image20.jpeg" ContentType="image/jpeg"/>
  <Override PartName="/ppt/media/image21.jpeg" ContentType="image/jpeg"/>
  <Override PartName="/ppt/media/image22.jpeg" ContentType="image/jpeg"/>
  <Override PartName="/ppt/media/image27.png" ContentType="image/png"/>
  <Override PartName="/ppt/media/image24.jpeg" ContentType="image/jpeg"/>
  <Override PartName="/ppt/media/image25.png" ContentType="image/png"/>
  <Override PartName="/ppt/media/image28.jpeg" ContentType="image/jpeg"/>
  <Override PartName="/ppt/media/image29.jpeg" ContentType="image/jpeg"/>
  <Override PartName="/ppt/media/image30.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C22100F-77CF-4FA7-A5EB-6A533D52839D}" type="slidenum">
              <a:t>&lt;#&gt;</a:t>
            </a:fld>
          </a:p>
        </p:txBody>
      </p:sp>
      <p:sp>
        <p:nvSpPr>
          <p:cNvPr id="4" name="PlaceHolder 3"/>
          <p:cNvSpPr>
            <a:spLocks noGrp="1"/>
          </p:cNvSpPr>
          <p:nvPr>
            <p:ph type="dt" idx="3"/>
          </p:nvPr>
        </p:nvSpPr>
        <p:spPr/>
        <p:txBody>
          <a:bodyPr/>
          <a:p>
            <a:r>
              <a:rPr lang="uk-U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43C12A4-C24F-459B-BD8B-3D04C7D37974}" type="slidenum">
              <a:t>&lt;#&gt;</a:t>
            </a:fld>
          </a:p>
        </p:txBody>
      </p:sp>
      <p:sp>
        <p:nvSpPr>
          <p:cNvPr id="7" name="PlaceHolder 6"/>
          <p:cNvSpPr>
            <a:spLocks noGrp="1"/>
          </p:cNvSpPr>
          <p:nvPr>
            <p:ph type="dt" idx="3"/>
          </p:nvPr>
        </p:nvSpPr>
        <p:spPr/>
        <p:txBody>
          <a:bodyPr/>
          <a:p>
            <a:r>
              <a:rPr lang="uk-U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D912B1C-B65C-42ED-90A0-A99143E0FD2D}" type="slidenum">
              <a:t>&lt;#&gt;</a:t>
            </a:fld>
          </a:p>
        </p:txBody>
      </p:sp>
      <p:sp>
        <p:nvSpPr>
          <p:cNvPr id="9" name="PlaceHolder 8"/>
          <p:cNvSpPr>
            <a:spLocks noGrp="1"/>
          </p:cNvSpPr>
          <p:nvPr>
            <p:ph type="dt" idx="3"/>
          </p:nvPr>
        </p:nvSpPr>
        <p:spPr/>
        <p:txBody>
          <a:bodyPr/>
          <a:p>
            <a:r>
              <a:rPr lang="uk-U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4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09964EA-9369-4CC0-BE19-621193346250}" type="slidenum">
              <a:t>&lt;#&gt;</a:t>
            </a:fld>
          </a:p>
        </p:txBody>
      </p:sp>
      <p:sp>
        <p:nvSpPr>
          <p:cNvPr id="11" name="PlaceHolder 10"/>
          <p:cNvSpPr>
            <a:spLocks noGrp="1"/>
          </p:cNvSpPr>
          <p:nvPr>
            <p:ph type="dt" idx="3"/>
          </p:nvPr>
        </p:nvSpPr>
        <p:spPr/>
        <p:txBody>
          <a:bodyPr/>
          <a:p>
            <a:r>
              <a:rPr lang="uk-U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6D80D59-B7E6-4F23-981D-D46E1CC50BDE}" type="slidenum">
              <a:t>&lt;#&gt;</a:t>
            </a:fld>
          </a:p>
        </p:txBody>
      </p:sp>
      <p:sp>
        <p:nvSpPr>
          <p:cNvPr id="4" name="PlaceHolder 3"/>
          <p:cNvSpPr>
            <a:spLocks noGrp="1"/>
          </p:cNvSpPr>
          <p:nvPr>
            <p:ph type="dt" idx="6"/>
          </p:nvPr>
        </p:nvSpPr>
        <p:spPr/>
        <p:txBody>
          <a:bodyPr/>
          <a:p>
            <a:r>
              <a:rPr lang="uk-U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5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15B0608-1F21-480E-B172-B8DA976C21BC}" type="slidenum">
              <a:t>&lt;#&gt;</a:t>
            </a:fld>
          </a:p>
        </p:txBody>
      </p:sp>
      <p:sp>
        <p:nvSpPr>
          <p:cNvPr id="6" name="PlaceHolder 5"/>
          <p:cNvSpPr>
            <a:spLocks noGrp="1"/>
          </p:cNvSpPr>
          <p:nvPr>
            <p:ph type="dt" idx="6"/>
          </p:nvPr>
        </p:nvSpPr>
        <p:spPr/>
        <p:txBody>
          <a:bodyPr/>
          <a:p>
            <a:r>
              <a:rPr lang="uk-U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5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7CD3CA1-AA68-4F41-A74B-FBB3BFC1E9AD}" type="slidenum">
              <a:t>&lt;#&gt;</a:t>
            </a:fld>
          </a:p>
        </p:txBody>
      </p:sp>
      <p:sp>
        <p:nvSpPr>
          <p:cNvPr id="6" name="PlaceHolder 5"/>
          <p:cNvSpPr>
            <a:spLocks noGrp="1"/>
          </p:cNvSpPr>
          <p:nvPr>
            <p:ph type="dt" idx="6"/>
          </p:nvPr>
        </p:nvSpPr>
        <p:spPr/>
        <p:txBody>
          <a:bodyPr/>
          <a:p>
            <a:r>
              <a:rPr lang="uk-U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0EBD576-1BED-435A-B4C0-94DD32382E3F}" type="slidenum">
              <a:t>&lt;#&gt;</a:t>
            </a:fld>
          </a:p>
        </p:txBody>
      </p:sp>
      <p:sp>
        <p:nvSpPr>
          <p:cNvPr id="7" name="PlaceHolder 6"/>
          <p:cNvSpPr>
            <a:spLocks noGrp="1"/>
          </p:cNvSpPr>
          <p:nvPr>
            <p:ph type="dt" idx="6"/>
          </p:nvPr>
        </p:nvSpPr>
        <p:spPr/>
        <p:txBody>
          <a:bodyPr/>
          <a:p>
            <a:r>
              <a:rPr lang="uk-U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0211615-F284-4088-BAB1-2404FD79C870}" type="slidenum">
              <a:t>&lt;#&gt;</a:t>
            </a:fld>
          </a:p>
        </p:txBody>
      </p:sp>
      <p:sp>
        <p:nvSpPr>
          <p:cNvPr id="5" name="PlaceHolder 4"/>
          <p:cNvSpPr>
            <a:spLocks noGrp="1"/>
          </p:cNvSpPr>
          <p:nvPr>
            <p:ph type="dt" idx="6"/>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BFF9EDD-0A0C-44B7-BA8D-28EA50ECC633}" type="slidenum">
              <a:t>&lt;#&gt;</a:t>
            </a:fld>
          </a:p>
        </p:txBody>
      </p:sp>
      <p:sp>
        <p:nvSpPr>
          <p:cNvPr id="5" name="PlaceHolder 4"/>
          <p:cNvSpPr>
            <a:spLocks noGrp="1"/>
          </p:cNvSpPr>
          <p:nvPr>
            <p:ph type="dt" idx="6"/>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6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EB209B1-344F-4F16-AD2F-85AECCEEF56C}" type="slidenum">
              <a:t>&lt;#&gt;</a:t>
            </a:fld>
          </a:p>
        </p:txBody>
      </p:sp>
      <p:sp>
        <p:nvSpPr>
          <p:cNvPr id="8" name="PlaceHolder 7"/>
          <p:cNvSpPr>
            <a:spLocks noGrp="1"/>
          </p:cNvSpPr>
          <p:nvPr>
            <p:ph type="dt" idx="6"/>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08ED8F2-CAFF-47C6-88DF-A0A44802218E}" type="slidenum">
              <a:t>&lt;#&gt;</a:t>
            </a:fld>
          </a:p>
        </p:txBody>
      </p:sp>
      <p:sp>
        <p:nvSpPr>
          <p:cNvPr id="6" name="PlaceHolder 5"/>
          <p:cNvSpPr>
            <a:spLocks noGrp="1"/>
          </p:cNvSpPr>
          <p:nvPr>
            <p:ph type="dt" idx="3"/>
          </p:nvPr>
        </p:nvSpPr>
        <p:spPr/>
        <p:txBody>
          <a:bodyPr/>
          <a:p>
            <a:r>
              <a:rPr lang="uk-U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A94272B-4662-426B-9915-33E051A18520}" type="slidenum">
              <a:t>&lt;#&gt;</a:t>
            </a:fld>
          </a:p>
        </p:txBody>
      </p:sp>
      <p:sp>
        <p:nvSpPr>
          <p:cNvPr id="8" name="PlaceHolder 7"/>
          <p:cNvSpPr>
            <a:spLocks noGrp="1"/>
          </p:cNvSpPr>
          <p:nvPr>
            <p:ph type="dt" idx="6"/>
          </p:nvPr>
        </p:nvSpPr>
        <p:spPr/>
        <p:txBody>
          <a:bodyPr/>
          <a:p>
            <a:r>
              <a:rPr lang="uk-U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B7EA9F1B-A0DF-46A8-B4FD-A13050458A48}" type="slidenum">
              <a:t>&lt;#&gt;</a:t>
            </a:fld>
          </a:p>
        </p:txBody>
      </p:sp>
      <p:sp>
        <p:nvSpPr>
          <p:cNvPr id="8" name="PlaceHolder 7"/>
          <p:cNvSpPr>
            <a:spLocks noGrp="1"/>
          </p:cNvSpPr>
          <p:nvPr>
            <p:ph type="dt" idx="6"/>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7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B5C065E-EF94-4639-A3B0-86D729272FE3}" type="slidenum">
              <a:t>&lt;#&gt;</a:t>
            </a:fld>
          </a:p>
        </p:txBody>
      </p:sp>
      <p:sp>
        <p:nvSpPr>
          <p:cNvPr id="7" name="PlaceHolder 6"/>
          <p:cNvSpPr>
            <a:spLocks noGrp="1"/>
          </p:cNvSpPr>
          <p:nvPr>
            <p:ph type="dt" idx="6"/>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8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71C73F7-C702-4E77-9EA3-5287E305F8DC}" type="slidenum">
              <a:t>&lt;#&gt;</a:t>
            </a:fld>
          </a:p>
        </p:txBody>
      </p:sp>
      <p:sp>
        <p:nvSpPr>
          <p:cNvPr id="9" name="PlaceHolder 8"/>
          <p:cNvSpPr>
            <a:spLocks noGrp="1"/>
          </p:cNvSpPr>
          <p:nvPr>
            <p:ph type="dt" idx="6"/>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8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8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0652A7B-E060-45F5-899D-369D69A37B38}" type="slidenum">
              <a:t>&lt;#&gt;</a:t>
            </a:fld>
          </a:p>
        </p:txBody>
      </p:sp>
      <p:sp>
        <p:nvSpPr>
          <p:cNvPr id="11" name="PlaceHolder 10"/>
          <p:cNvSpPr>
            <a:spLocks noGrp="1"/>
          </p:cNvSpPr>
          <p:nvPr>
            <p:ph type="dt" idx="6"/>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4326763-0976-411E-B7D8-16A7270C58CD}" type="slidenum">
              <a:t>&lt;#&gt;</a:t>
            </a:fld>
          </a:p>
        </p:txBody>
      </p:sp>
      <p:sp>
        <p:nvSpPr>
          <p:cNvPr id="6" name="PlaceHolder 5"/>
          <p:cNvSpPr>
            <a:spLocks noGrp="1"/>
          </p:cNvSpPr>
          <p:nvPr>
            <p:ph type="dt" idx="3"/>
          </p:nvPr>
        </p:nvSpPr>
        <p:spPr/>
        <p:txBody>
          <a:bodyPr/>
          <a:p>
            <a:r>
              <a:rPr lang="uk-U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1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7F311E7-6E4B-40BD-9931-302592BE29FD}" type="slidenum">
              <a:t>&lt;#&gt;</a:t>
            </a:fld>
          </a:p>
        </p:txBody>
      </p:sp>
      <p:sp>
        <p:nvSpPr>
          <p:cNvPr id="7" name="PlaceHolder 6"/>
          <p:cNvSpPr>
            <a:spLocks noGrp="1"/>
          </p:cNvSpPr>
          <p:nvPr>
            <p:ph type="dt" idx="3"/>
          </p:nvPr>
        </p:nvSpPr>
        <p:spPr/>
        <p:txBody>
          <a:bodyPr/>
          <a:p>
            <a:r>
              <a:rPr lang="uk-U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F43ED39-F0CD-4F0F-994D-88404BB24577}" type="slidenum">
              <a:t>&lt;#&gt;</a:t>
            </a:fld>
          </a:p>
        </p:txBody>
      </p:sp>
      <p:sp>
        <p:nvSpPr>
          <p:cNvPr id="5" name="PlaceHolder 4"/>
          <p:cNvSpPr>
            <a:spLocks noGrp="1"/>
          </p:cNvSpPr>
          <p:nvPr>
            <p:ph type="dt" idx="3"/>
          </p:nvPr>
        </p:nvSpPr>
        <p:spPr/>
        <p:txBody>
          <a:bodyPr/>
          <a:p>
            <a:r>
              <a:rPr lang="uk-U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CF2FFBA-2022-46EC-974B-F70D5FB5B9E1}" type="slidenum">
              <a:t>&lt;#&gt;</a:t>
            </a:fld>
          </a:p>
        </p:txBody>
      </p:sp>
      <p:sp>
        <p:nvSpPr>
          <p:cNvPr id="5" name="PlaceHolder 4"/>
          <p:cNvSpPr>
            <a:spLocks noGrp="1"/>
          </p:cNvSpPr>
          <p:nvPr>
            <p:ph type="dt" idx="3"/>
          </p:nvPr>
        </p:nvSpPr>
        <p:spPr/>
        <p:txBody>
          <a:bodyPr/>
          <a:p>
            <a:r>
              <a:rPr lang="uk-U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3F9C8D7-5BE6-4870-BDF8-6DE9DBD1AE46}" type="slidenum">
              <a:t>&lt;#&gt;</a:t>
            </a:fld>
          </a:p>
        </p:txBody>
      </p:sp>
      <p:sp>
        <p:nvSpPr>
          <p:cNvPr id="8" name="PlaceHolder 7"/>
          <p:cNvSpPr>
            <a:spLocks noGrp="1"/>
          </p:cNvSpPr>
          <p:nvPr>
            <p:ph type="dt" idx="3"/>
          </p:nvPr>
        </p:nvSpPr>
        <p:spPr/>
        <p:txBody>
          <a:bodyPr/>
          <a:p>
            <a:r>
              <a:rPr lang="uk-U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7AF6CEA-7BE4-48B0-830D-59D23E9DA500}" type="slidenum">
              <a:t>&lt;#&gt;</a:t>
            </a:fld>
          </a:p>
        </p:txBody>
      </p:sp>
      <p:sp>
        <p:nvSpPr>
          <p:cNvPr id="8" name="PlaceHolder 7"/>
          <p:cNvSpPr>
            <a:spLocks noGrp="1"/>
          </p:cNvSpPr>
          <p:nvPr>
            <p:ph type="dt" idx="3"/>
          </p:nvPr>
        </p:nvSpPr>
        <p:spPr/>
        <p:txBody>
          <a:bodyPr/>
          <a:p>
            <a:r>
              <a:rPr lang="uk-U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uk-UA" sz="4400" spc="-1" strike="noStrike">
              <a:solidFill>
                <a:srgbClr val="000000"/>
              </a:solidFill>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3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uk-UA"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653183B-9613-4017-B115-5495317FCF84}" type="slidenum">
              <a:t>&lt;#&gt;</a:t>
            </a:fld>
          </a:p>
        </p:txBody>
      </p:sp>
      <p:sp>
        <p:nvSpPr>
          <p:cNvPr id="8" name="PlaceHolder 7"/>
          <p:cNvSpPr>
            <a:spLocks noGrp="1"/>
          </p:cNvSpPr>
          <p:nvPr>
            <p:ph type="dt" idx="3"/>
          </p:nvPr>
        </p:nvSpPr>
        <p:spPr/>
        <p:txBody>
          <a:bodyPr/>
          <a:p>
            <a:r>
              <a:rPr lang="uk-U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0" name="Freeform 6"/>
          <p:cNvSpPr/>
          <p:nvPr/>
        </p:nvSpPr>
        <p:spPr>
          <a:xfrm>
            <a:off x="-9360" y="-7200"/>
            <a:ext cx="9162360" cy="1040760"/>
          </a:xfrm>
          <a:custGeom>
            <a:avLst/>
            <a:gdLst>
              <a:gd name="textAreaLeft" fmla="*/ 0 w 9162360"/>
              <a:gd name="textAreaRight" fmla="*/ 9162720 w 916236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sp>
        <p:nvSpPr>
          <p:cNvPr id="1" name="Freeform 7"/>
          <p:cNvSpPr/>
          <p:nvPr/>
        </p:nvSpPr>
        <p:spPr>
          <a:xfrm>
            <a:off x="4381560" y="-7200"/>
            <a:ext cx="4761720" cy="637560"/>
          </a:xfrm>
          <a:custGeom>
            <a:avLst/>
            <a:gdLst>
              <a:gd name="textAreaLeft" fmla="*/ 0 w 4761720"/>
              <a:gd name="textAreaRight" fmla="*/ 4762080 w 47617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grpSp>
        <p:nvGrpSpPr>
          <p:cNvPr id="2" name="Group 1"/>
          <p:cNvGrpSpPr/>
          <p:nvPr/>
        </p:nvGrpSpPr>
        <p:grpSpPr>
          <a:xfrm>
            <a:off x="-29160" y="-16920"/>
            <a:ext cx="9197280" cy="1085760"/>
            <a:chOff x="-29160" y="-16920"/>
            <a:chExt cx="9197280" cy="1085760"/>
          </a:xfrm>
        </p:grpSpPr>
        <p:sp>
          <p:nvSpPr>
            <p:cNvPr id="3" name="Freeform 11"/>
            <p:cNvSpPr/>
            <p:nvPr/>
          </p:nvSpPr>
          <p:spPr>
            <a:xfrm rot="21435600">
              <a:off x="-18720" y="201600"/>
              <a:ext cx="9162360" cy="648360"/>
            </a:xfrm>
            <a:custGeom>
              <a:avLst/>
              <a:gdLst>
                <a:gd name="textAreaLeft" fmla="*/ 0 w 9162360"/>
                <a:gd name="textAreaRight" fmla="*/ 9162720 w 916236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sp>
          <p:nvSpPr>
            <p:cNvPr id="4" name="Freeform 12"/>
            <p:cNvSpPr/>
            <p:nvPr/>
          </p:nvSpPr>
          <p:spPr>
            <a:xfrm rot="21435600">
              <a:off x="-14040" y="275040"/>
              <a:ext cx="9174960" cy="529560"/>
            </a:xfrm>
            <a:custGeom>
              <a:avLst/>
              <a:gdLst>
                <a:gd name="textAreaLeft" fmla="*/ 0 w 9174960"/>
                <a:gd name="textAreaRight" fmla="*/ 9175320 w 917496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grpSp>
      <p:sp>
        <p:nvSpPr>
          <p:cNvPr id="5" name="PlaceHolder 1"/>
          <p:cNvSpPr>
            <a:spLocks noGrp="1"/>
          </p:cNvSpPr>
          <p:nvPr>
            <p:ph type="ftr" idx="1"/>
          </p:nvPr>
        </p:nvSpPr>
        <p:spPr>
          <a:xfrm>
            <a:off x="2666880" y="6356520"/>
            <a:ext cx="3351960" cy="364320"/>
          </a:xfrm>
          <a:prstGeom prst="rect">
            <a:avLst/>
          </a:prstGeom>
          <a:noFill/>
          <a:ln w="0">
            <a:noFill/>
          </a:ln>
        </p:spPr>
        <p:txBody>
          <a:bodyPr lIns="0" rIns="0" tIns="0" bIns="0" anchor="b">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6" name="PlaceHolder 2"/>
          <p:cNvSpPr>
            <a:spLocks noGrp="1"/>
          </p:cNvSpPr>
          <p:nvPr>
            <p:ph type="sldNum" idx="2"/>
          </p:nvPr>
        </p:nvSpPr>
        <p:spPr>
          <a:xfrm>
            <a:off x="7924680" y="6356520"/>
            <a:ext cx="761400" cy="364320"/>
          </a:xfrm>
          <a:prstGeom prst="rect">
            <a:avLst/>
          </a:prstGeom>
          <a:noFill/>
          <a:ln w="0">
            <a:noFill/>
          </a:ln>
        </p:spPr>
        <p:txBody>
          <a:bodyPr lIns="0" rIns="0" tIns="0" bIns="0" anchor="b">
            <a:noAutofit/>
          </a:bodyPr>
          <a:lstStyle>
            <a:lvl1pPr indent="0" algn="r">
              <a:lnSpc>
                <a:spcPct val="100000"/>
              </a:lnSpc>
              <a:buNone/>
              <a:tabLst>
                <a:tab algn="l" pos="0"/>
              </a:tabLst>
              <a:defRPr b="0" lang="uk-UA" sz="1200" spc="-1" strike="noStrike">
                <a:solidFill>
                  <a:srgbClr val="035c75"/>
                </a:solidFill>
                <a:latin typeface="Constantia"/>
              </a:defRPr>
            </a:lvl1pPr>
          </a:lstStyle>
          <a:p>
            <a:pPr indent="0" algn="r">
              <a:lnSpc>
                <a:spcPct val="100000"/>
              </a:lnSpc>
              <a:buNone/>
              <a:tabLst>
                <a:tab algn="l" pos="0"/>
              </a:tabLst>
            </a:pPr>
            <a:fld id="{A772BA82-F5C5-479C-BC2B-F79739CD9B17}" type="slidenum">
              <a:rPr b="0" lang="uk-UA" sz="1200" spc="-1" strike="noStrike">
                <a:solidFill>
                  <a:srgbClr val="035c75"/>
                </a:solidFill>
                <a:latin typeface="Constantia"/>
              </a:rPr>
              <a:t>&lt;номер&gt;</a:t>
            </a:fld>
            <a:endParaRPr b="0" lang="uk-UA" sz="1200" spc="-1" strike="noStrike">
              <a:solidFill>
                <a:srgbClr val="000000"/>
              </a:solidFill>
              <a:latin typeface="Times New Roman"/>
            </a:endParaRPr>
          </a:p>
        </p:txBody>
      </p:sp>
      <p:sp>
        <p:nvSpPr>
          <p:cNvPr id="7" name="PlaceHolder 3"/>
          <p:cNvSpPr>
            <a:spLocks noGrp="1"/>
          </p:cNvSpPr>
          <p:nvPr>
            <p:ph type="dt" idx="3"/>
          </p:nvPr>
        </p:nvSpPr>
        <p:spPr>
          <a:xfrm>
            <a:off x="457200" y="6356520"/>
            <a:ext cx="2133000" cy="364320"/>
          </a:xfrm>
          <a:prstGeom prst="rect">
            <a:avLst/>
          </a:prstGeom>
          <a:noFill/>
          <a:ln w="0">
            <a:noFill/>
          </a:ln>
        </p:spPr>
        <p:txBody>
          <a:bodyPr lIns="0" rIns="0" tIns="0" bIns="0" anchor="b">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46" name="Freeform 6"/>
          <p:cNvSpPr/>
          <p:nvPr/>
        </p:nvSpPr>
        <p:spPr>
          <a:xfrm>
            <a:off x="-9360" y="-7200"/>
            <a:ext cx="9162360" cy="1040760"/>
          </a:xfrm>
          <a:custGeom>
            <a:avLst/>
            <a:gdLst>
              <a:gd name="textAreaLeft" fmla="*/ 0 w 9162360"/>
              <a:gd name="textAreaRight" fmla="*/ 9162720 w 916236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sp>
        <p:nvSpPr>
          <p:cNvPr id="47" name="Freeform 7"/>
          <p:cNvSpPr/>
          <p:nvPr/>
        </p:nvSpPr>
        <p:spPr>
          <a:xfrm>
            <a:off x="4381560" y="-7200"/>
            <a:ext cx="4761720" cy="637560"/>
          </a:xfrm>
          <a:custGeom>
            <a:avLst/>
            <a:gdLst>
              <a:gd name="textAreaLeft" fmla="*/ 0 w 4761720"/>
              <a:gd name="textAreaRight" fmla="*/ 4762080 w 47617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grpSp>
        <p:nvGrpSpPr>
          <p:cNvPr id="48" name="Group 1"/>
          <p:cNvGrpSpPr/>
          <p:nvPr/>
        </p:nvGrpSpPr>
        <p:grpSpPr>
          <a:xfrm>
            <a:off x="-29160" y="-16920"/>
            <a:ext cx="9197280" cy="1085760"/>
            <a:chOff x="-29160" y="-16920"/>
            <a:chExt cx="9197280" cy="1085760"/>
          </a:xfrm>
        </p:grpSpPr>
        <p:sp>
          <p:nvSpPr>
            <p:cNvPr id="49" name="Freeform 11"/>
            <p:cNvSpPr/>
            <p:nvPr/>
          </p:nvSpPr>
          <p:spPr>
            <a:xfrm rot="21435600">
              <a:off x="-18720" y="201600"/>
              <a:ext cx="9162360" cy="648360"/>
            </a:xfrm>
            <a:custGeom>
              <a:avLst/>
              <a:gdLst>
                <a:gd name="textAreaLeft" fmla="*/ 0 w 9162360"/>
                <a:gd name="textAreaRight" fmla="*/ 9162720 w 916236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sp>
          <p:nvSpPr>
            <p:cNvPr id="50" name="Freeform 12"/>
            <p:cNvSpPr/>
            <p:nvPr/>
          </p:nvSpPr>
          <p:spPr>
            <a:xfrm rot="21435600">
              <a:off x="-14040" y="275040"/>
              <a:ext cx="9174960" cy="529560"/>
            </a:xfrm>
            <a:custGeom>
              <a:avLst/>
              <a:gdLst>
                <a:gd name="textAreaLeft" fmla="*/ 0 w 9174960"/>
                <a:gd name="textAreaRight" fmla="*/ 9175320 w 917496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Constantia"/>
                <a:ea typeface="DejaVu Sans"/>
              </a:endParaRPr>
            </a:p>
          </p:txBody>
        </p:sp>
      </p:grpSp>
      <p:sp>
        <p:nvSpPr>
          <p:cNvPr id="51" name="PlaceHolder 1"/>
          <p:cNvSpPr>
            <a:spLocks noGrp="1"/>
          </p:cNvSpPr>
          <p:nvPr>
            <p:ph type="ftr" idx="4"/>
          </p:nvPr>
        </p:nvSpPr>
        <p:spPr>
          <a:xfrm>
            <a:off x="2666880" y="6356520"/>
            <a:ext cx="3351960" cy="364320"/>
          </a:xfrm>
          <a:prstGeom prst="rect">
            <a:avLst/>
          </a:prstGeom>
          <a:noFill/>
          <a:ln w="0">
            <a:noFill/>
          </a:ln>
        </p:spPr>
        <p:txBody>
          <a:bodyPr lIns="0" rIns="0" tIns="0" bIns="0" anchor="b">
            <a:noAutofit/>
          </a:bodyPr>
          <a:lstStyle>
            <a:lvl1pPr indent="0" algn="ctr">
              <a:lnSpc>
                <a:spcPct val="100000"/>
              </a:lnSpc>
              <a:buNone/>
              <a:tabLst>
                <a:tab algn="l" pos="0"/>
              </a:tabLst>
              <a:defRPr b="0" lang="uk-UA" sz="1400" spc="-1" strike="noStrike">
                <a:solidFill>
                  <a:srgbClr val="000000"/>
                </a:solidFill>
                <a:latin typeface="Times New Roman"/>
              </a:defRPr>
            </a:lvl1pPr>
          </a:lstStyle>
          <a:p>
            <a:pPr indent="0" algn="ctr">
              <a:lnSpc>
                <a:spcPct val="100000"/>
              </a:lnSpc>
              <a:buNone/>
              <a:tabLst>
                <a:tab algn="l" pos="0"/>
              </a:tabLst>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52" name="PlaceHolder 2"/>
          <p:cNvSpPr>
            <a:spLocks noGrp="1"/>
          </p:cNvSpPr>
          <p:nvPr>
            <p:ph type="sldNum" idx="5"/>
          </p:nvPr>
        </p:nvSpPr>
        <p:spPr>
          <a:xfrm>
            <a:off x="7924680" y="6356520"/>
            <a:ext cx="761400" cy="364320"/>
          </a:xfrm>
          <a:prstGeom prst="rect">
            <a:avLst/>
          </a:prstGeom>
          <a:noFill/>
          <a:ln w="0">
            <a:noFill/>
          </a:ln>
        </p:spPr>
        <p:txBody>
          <a:bodyPr lIns="0" rIns="0" tIns="0" bIns="0" anchor="b">
            <a:noAutofit/>
          </a:bodyPr>
          <a:lstStyle>
            <a:lvl1pPr indent="0" algn="r">
              <a:lnSpc>
                <a:spcPct val="100000"/>
              </a:lnSpc>
              <a:buNone/>
              <a:tabLst>
                <a:tab algn="l" pos="0"/>
              </a:tabLst>
              <a:defRPr b="0" lang="uk-UA" sz="1200" spc="-1" strike="noStrike">
                <a:solidFill>
                  <a:srgbClr val="035c75"/>
                </a:solidFill>
                <a:latin typeface="Constantia"/>
              </a:defRPr>
            </a:lvl1pPr>
          </a:lstStyle>
          <a:p>
            <a:pPr indent="0" algn="r">
              <a:lnSpc>
                <a:spcPct val="100000"/>
              </a:lnSpc>
              <a:buNone/>
              <a:tabLst>
                <a:tab algn="l" pos="0"/>
              </a:tabLst>
            </a:pPr>
            <a:fld id="{F69C1E4A-08E4-453D-A5BD-43A103D6F7A5}" type="slidenum">
              <a:rPr b="0" lang="uk-UA" sz="1200" spc="-1" strike="noStrike">
                <a:solidFill>
                  <a:srgbClr val="035c75"/>
                </a:solidFill>
                <a:latin typeface="Constantia"/>
              </a:rPr>
              <a:t>&lt;номер&gt;</a:t>
            </a:fld>
            <a:endParaRPr b="0" lang="uk-UA" sz="1200" spc="-1" strike="noStrike">
              <a:solidFill>
                <a:srgbClr val="000000"/>
              </a:solidFill>
              <a:latin typeface="Times New Roman"/>
            </a:endParaRPr>
          </a:p>
        </p:txBody>
      </p:sp>
      <p:sp>
        <p:nvSpPr>
          <p:cNvPr id="53" name="PlaceHolder 3"/>
          <p:cNvSpPr>
            <a:spLocks noGrp="1"/>
          </p:cNvSpPr>
          <p:nvPr>
            <p:ph type="dt" idx="6"/>
          </p:nvPr>
        </p:nvSpPr>
        <p:spPr>
          <a:xfrm>
            <a:off x="457200" y="6356520"/>
            <a:ext cx="2133000" cy="364320"/>
          </a:xfrm>
          <a:prstGeom prst="rect">
            <a:avLst/>
          </a:prstGeom>
          <a:noFill/>
          <a:ln w="0">
            <a:noFill/>
          </a:ln>
        </p:spPr>
        <p:txBody>
          <a:bodyPr lIns="0" rIns="0" tIns="0" bIns="0" anchor="b">
            <a:noAutofit/>
          </a:bodyPr>
          <a:lstStyle>
            <a:lvl1pPr indent="0">
              <a:buNone/>
              <a:defRPr b="0" lang="uk-UA" sz="1400" spc="-1" strike="noStrike">
                <a:solidFill>
                  <a:srgbClr val="000000"/>
                </a:solidFill>
                <a:latin typeface="Times New Roman"/>
              </a:defRPr>
            </a:lvl1pPr>
          </a:lstStyle>
          <a:p>
            <a:pPr indent="0">
              <a:buNone/>
            </a:pPr>
            <a:r>
              <a:rPr b="0" lang="uk-UA" sz="1400" spc="-1" strike="noStrike">
                <a:solidFill>
                  <a:srgbClr val="000000"/>
                </a:solidFill>
                <a:latin typeface="Times New Roman"/>
              </a:rPr>
              <a:t>&lt;дата/час&gt;</a:t>
            </a:r>
            <a:endParaRPr b="0" lang="uk-UA" sz="1400" spc="-1" strike="noStrike">
              <a:solidFill>
                <a:srgbClr val="000000"/>
              </a:solidFill>
              <a:latin typeface="Times New Roman"/>
            </a:endParaRPr>
          </a:p>
        </p:txBody>
      </p:sp>
      <p:sp>
        <p:nvSpPr>
          <p:cNvPr id="54"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uk-UA" sz="4400" spc="-1" strike="noStrike">
                <a:solidFill>
                  <a:srgbClr val="000000"/>
                </a:solidFill>
                <a:latin typeface="Arial"/>
              </a:rPr>
              <a:t>Для правки тексту заголовка клацніть мишею</a:t>
            </a:r>
            <a:endParaRPr b="0" lang="uk-UA" sz="4400" spc="-1" strike="noStrike">
              <a:solidFill>
                <a:srgbClr val="000000"/>
              </a:solidFill>
              <a:latin typeface="Arial"/>
            </a:endParaRPr>
          </a:p>
        </p:txBody>
      </p:sp>
      <p:sp>
        <p:nvSpPr>
          <p:cNvPr id="5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solidFill>
                  <a:srgbClr val="000000"/>
                </a:solidFill>
                <a:latin typeface="Arial"/>
              </a:rPr>
              <a:t>Для редагування структури клацніть мишею</a:t>
            </a:r>
            <a:endParaRPr b="0" lang="uk-UA"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uk-UA" sz="2800" spc="-1" strike="noStrike">
                <a:solidFill>
                  <a:srgbClr val="000000"/>
                </a:solidFill>
                <a:latin typeface="Arial"/>
              </a:rPr>
              <a:t>Другий рівень структури</a:t>
            </a:r>
            <a:endParaRPr b="0" lang="uk-UA"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uk-UA" sz="2400" spc="-1" strike="noStrike">
                <a:solidFill>
                  <a:srgbClr val="000000"/>
                </a:solidFill>
                <a:latin typeface="Arial"/>
              </a:rPr>
              <a:t>Третій рівень структури</a:t>
            </a:r>
            <a:endParaRPr b="0" lang="uk-UA"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uk-UA" sz="2000" spc="-1" strike="noStrike">
                <a:solidFill>
                  <a:srgbClr val="000000"/>
                </a:solidFill>
                <a:latin typeface="Arial"/>
              </a:rPr>
              <a:t>Четвертий рівень структури</a:t>
            </a:r>
            <a:endParaRPr b="0" lang="uk-UA"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uk-UA" sz="2000" spc="-1" strike="noStrike">
                <a:solidFill>
                  <a:srgbClr val="000000"/>
                </a:solidFill>
                <a:latin typeface="Arial"/>
              </a:rPr>
              <a:t>П'ятий рівень структури</a:t>
            </a:r>
            <a:endParaRPr b="0" lang="uk-UA"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uk-UA" sz="2000" spc="-1" strike="noStrike">
                <a:solidFill>
                  <a:srgbClr val="000000"/>
                </a:solidFill>
                <a:latin typeface="Arial"/>
              </a:rPr>
              <a:t>Шостий рівень структури</a:t>
            </a:r>
            <a:endParaRPr b="0" lang="uk-UA"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uk-UA" sz="2000" spc="-1" strike="noStrike">
                <a:solidFill>
                  <a:srgbClr val="000000"/>
                </a:solidFill>
                <a:latin typeface="Arial"/>
              </a:rPr>
              <a:t>Сьомий рівень структури</a:t>
            </a:r>
            <a:endParaRPr b="0" lang="uk-UA"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4.png"/><Relationship Id="rId6" Type="http://schemas.openxmlformats.org/officeDocument/2006/relationships/image" Target="../media/image14.png"/><Relationship Id="rId7" Type="http://schemas.openxmlformats.org/officeDocument/2006/relationships/image" Target="../media/image14.png"/><Relationship Id="rId8" Type="http://schemas.openxmlformats.org/officeDocument/2006/relationships/image" Target="../media/image14.png"/><Relationship Id="rId9" Type="http://schemas.openxmlformats.org/officeDocument/2006/relationships/image" Target="../media/image14.png"/><Relationship Id="rId10" Type="http://schemas.openxmlformats.org/officeDocument/2006/relationships/image" Target="../media/image13.jpeg"/><Relationship Id="rId11" Type="http://schemas.openxmlformats.org/officeDocument/2006/relationships/image" Target="../media/image13.jpeg"/><Relationship Id="rId1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Line 3"/>
          <p:cNvSpPr/>
          <p:nvPr/>
        </p:nvSpPr>
        <p:spPr>
          <a:xfrm>
            <a:off x="1655640" y="1439640"/>
            <a:ext cx="5885640" cy="1440"/>
          </a:xfrm>
          <a:prstGeom prst="line">
            <a:avLst/>
          </a:prstGeom>
          <a:ln cap="sq" w="57240">
            <a:solidFill>
              <a:srgbClr val="996600"/>
            </a:solidFill>
            <a:miter/>
          </a:ln>
        </p:spPr>
        <p:style>
          <a:lnRef idx="0"/>
          <a:fillRef idx="0"/>
          <a:effectRef idx="0"/>
          <a:fontRef idx="minor"/>
        </p:style>
        <p:txBody>
          <a:bodyPr lIns="90000" rIns="90000" tIns="-43560" bIns="-43560" anchor="t">
            <a:noAutofit/>
          </a:bodyPr>
          <a:p>
            <a:endParaRPr b="0" lang="uk-UA" sz="1800" spc="-1" strike="noStrike">
              <a:solidFill>
                <a:srgbClr val="000000"/>
              </a:solidFill>
              <a:latin typeface="Trebuchet MS"/>
              <a:ea typeface="DejaVu Sans"/>
            </a:endParaRPr>
          </a:p>
        </p:txBody>
      </p:sp>
      <p:sp>
        <p:nvSpPr>
          <p:cNvPr id="93" name="Text Box 4"/>
          <p:cNvSpPr/>
          <p:nvPr/>
        </p:nvSpPr>
        <p:spPr>
          <a:xfrm>
            <a:off x="1200240" y="696600"/>
            <a:ext cx="6796080" cy="602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uk-UA" sz="1800" spc="-1" strike="noStrike">
              <a:solidFill>
                <a:srgbClr val="000000"/>
              </a:solidFill>
              <a:latin typeface="Arial"/>
            </a:endParaRPr>
          </a:p>
        </p:txBody>
      </p:sp>
      <p:sp>
        <p:nvSpPr>
          <p:cNvPr id="94" name="Прямоугольник 10"/>
          <p:cNvSpPr/>
          <p:nvPr/>
        </p:nvSpPr>
        <p:spPr>
          <a:xfrm>
            <a:off x="471240" y="4797000"/>
            <a:ext cx="717732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uk-UA" sz="1800" spc="-1" strike="noStrike">
                <a:solidFill>
                  <a:srgbClr val="000000"/>
                </a:solidFill>
                <a:latin typeface="Times New Roman"/>
                <a:ea typeface="DejaVu Sans"/>
              </a:rPr>
              <a:t>Начальник відділу з питань надзвичайних ситуацій та цивільного захисту населення</a:t>
            </a:r>
            <a:endParaRPr b="0" lang="uk-UA" sz="1800" spc="-1" strike="noStrike">
              <a:solidFill>
                <a:srgbClr val="000000"/>
              </a:solidFill>
              <a:latin typeface="Arial"/>
            </a:endParaRPr>
          </a:p>
          <a:p>
            <a:pPr>
              <a:lnSpc>
                <a:spcPct val="100000"/>
              </a:lnSpc>
            </a:pPr>
            <a:endParaRPr b="0" lang="uk-UA" sz="1800" spc="-1" strike="noStrike">
              <a:solidFill>
                <a:srgbClr val="000000"/>
              </a:solidFill>
              <a:latin typeface="Arial"/>
            </a:endParaRPr>
          </a:p>
          <a:p>
            <a:pPr>
              <a:lnSpc>
                <a:spcPct val="100000"/>
              </a:lnSpc>
            </a:pPr>
            <a:r>
              <a:rPr b="1" lang="uk-UA" sz="1800" spc="-1" strike="noStrike">
                <a:solidFill>
                  <a:srgbClr val="000000"/>
                </a:solidFill>
                <a:latin typeface="Times New Roman"/>
                <a:ea typeface="DejaVu Sans"/>
              </a:rPr>
              <a:t>	</a:t>
            </a:r>
            <a:r>
              <a:rPr b="1" lang="uk-UA" sz="1800" spc="-1" strike="noStrike">
                <a:solidFill>
                  <a:srgbClr val="000000"/>
                </a:solidFill>
                <a:latin typeface="Times New Roman"/>
                <a:ea typeface="DejaVu Sans"/>
              </a:rPr>
              <a:t>	</a:t>
            </a:r>
            <a:r>
              <a:rPr b="1" lang="uk-UA" sz="1800" spc="-1" strike="noStrike">
                <a:solidFill>
                  <a:srgbClr val="000000"/>
                </a:solidFill>
                <a:latin typeface="Times New Roman"/>
                <a:ea typeface="DejaVu Sans"/>
              </a:rPr>
              <a:t>	</a:t>
            </a:r>
            <a:r>
              <a:rPr b="1" lang="uk-UA" sz="1800" spc="-1" strike="noStrike">
                <a:solidFill>
                  <a:srgbClr val="000000"/>
                </a:solidFill>
                <a:latin typeface="Times New Roman"/>
                <a:ea typeface="DejaVu Sans"/>
              </a:rPr>
              <a:t>	</a:t>
            </a:r>
            <a:r>
              <a:rPr b="1" lang="uk-UA" sz="1800" spc="-1" strike="noStrike">
                <a:solidFill>
                  <a:srgbClr val="000000"/>
                </a:solidFill>
                <a:latin typeface="Times New Roman"/>
                <a:ea typeface="DejaVu Sans"/>
              </a:rPr>
              <a:t>         </a:t>
            </a:r>
            <a:r>
              <a:rPr b="1" lang="uk-UA" sz="1800" spc="-1" strike="noStrike">
                <a:solidFill>
                  <a:srgbClr val="000000"/>
                </a:solidFill>
                <a:latin typeface="Times New Roman"/>
                <a:ea typeface="DejaVu Sans"/>
              </a:rPr>
              <a:t>Сергій КОВАЛЕНКО</a:t>
            </a:r>
            <a:endParaRPr b="0" lang="uk-UA" sz="1800" spc="-1" strike="noStrike">
              <a:solidFill>
                <a:srgbClr val="000000"/>
              </a:solidFill>
              <a:latin typeface="Arial"/>
            </a:endParaRPr>
          </a:p>
        </p:txBody>
      </p:sp>
      <p:sp>
        <p:nvSpPr>
          <p:cNvPr id="95" name="Заголовок 1"/>
          <p:cNvSpPr/>
          <p:nvPr/>
        </p:nvSpPr>
        <p:spPr>
          <a:xfrm>
            <a:off x="649800" y="2658960"/>
            <a:ext cx="7896960" cy="1159200"/>
          </a:xfrm>
          <a:prstGeom prst="rect">
            <a:avLst/>
          </a:prstGeom>
          <a:noFill/>
          <a:ln w="0">
            <a:noFill/>
          </a:ln>
        </p:spPr>
        <p:style>
          <a:lnRef idx="0"/>
          <a:fillRef idx="0"/>
          <a:effectRef idx="0"/>
          <a:fontRef idx="minor"/>
        </p:style>
        <p:txBody>
          <a:bodyPr numCol="1" spcCol="0" lIns="90000" rIns="90000" tIns="45000" bIns="45000" anchor="b">
            <a:noAutofit/>
          </a:bodyPr>
          <a:p>
            <a:pPr algn="just">
              <a:lnSpc>
                <a:spcPct val="100000"/>
              </a:lnSpc>
            </a:pPr>
            <a:r>
              <a:rPr b="1" lang="ru-RU" sz="2800" spc="-1" strike="noStrike">
                <a:solidFill>
                  <a:srgbClr val="000000"/>
                </a:solidFill>
                <a:latin typeface="Times New Roman"/>
                <a:ea typeface="DejaVu Sans"/>
              </a:rPr>
              <a:t>"</a:t>
            </a:r>
            <a:r>
              <a:rPr b="0" lang="uk-UA" sz="2800" spc="-1" strike="noStrike">
                <a:solidFill>
                  <a:srgbClr val="000000"/>
                </a:solidFill>
                <a:latin typeface="Times New Roman"/>
                <a:ea typeface="DejaVu Sans"/>
              </a:rPr>
              <a:t>Про радіаційну небезпеку: види аварій, оцінка обстановки та режими радіаційного захисту.</a:t>
            </a:r>
            <a:r>
              <a:rPr b="1" lang="ru-RU" sz="2800" spc="-1" strike="noStrike">
                <a:solidFill>
                  <a:srgbClr val="000000"/>
                </a:solidFill>
                <a:latin typeface="Times New Roman"/>
                <a:ea typeface="DejaVu Sans"/>
              </a:rPr>
              <a:t>"</a:t>
            </a:r>
            <a:endParaRPr b="0" lang="uk-UA" sz="2800" spc="-1" strike="noStrike">
              <a:solidFill>
                <a:srgbClr val="000000"/>
              </a:solidFill>
              <a:latin typeface="Arial"/>
            </a:endParaRPr>
          </a:p>
        </p:txBody>
      </p:sp>
      <p:pic>
        <p:nvPicPr>
          <p:cNvPr id="96" name="Рисунок1" descr=""/>
          <p:cNvPicPr/>
          <p:nvPr/>
        </p:nvPicPr>
        <p:blipFill>
          <a:blip r:embed="rId1"/>
          <a:stretch/>
        </p:blipFill>
        <p:spPr>
          <a:xfrm>
            <a:off x="180000" y="180000"/>
            <a:ext cx="4680000" cy="1360080"/>
          </a:xfrm>
          <a:prstGeom prst="rect">
            <a:avLst/>
          </a:prstGeom>
          <a:ln w="12700">
            <a:noFill/>
          </a:ln>
        </p:spPr>
      </p:pic>
      <p:pic>
        <p:nvPicPr>
          <p:cNvPr id="97" name="" descr=""/>
          <p:cNvPicPr/>
          <p:nvPr/>
        </p:nvPicPr>
        <p:blipFill>
          <a:blip r:embed="rId2"/>
          <a:stretch/>
        </p:blipFill>
        <p:spPr>
          <a:xfrm>
            <a:off x="7560000" y="245160"/>
            <a:ext cx="1243080" cy="1194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42" name="Объект 2"/>
          <p:cNvSpPr/>
          <p:nvPr/>
        </p:nvSpPr>
        <p:spPr>
          <a:xfrm>
            <a:off x="441720" y="112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43" name="Объект 2"/>
          <p:cNvSpPr/>
          <p:nvPr/>
        </p:nvSpPr>
        <p:spPr>
          <a:xfrm>
            <a:off x="471240" y="1412640"/>
            <a:ext cx="8352360" cy="521676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519"/>
              </a:spcBef>
              <a:tabLst>
                <a:tab algn="l" pos="0"/>
              </a:tabLst>
            </a:pPr>
            <a:endParaRPr b="0" lang="uk-UA" sz="2600" spc="-1" strike="noStrike">
              <a:solidFill>
                <a:srgbClr val="000000"/>
              </a:solidFill>
              <a:latin typeface="Arial Narrow"/>
              <a:ea typeface="DejaVu Sans"/>
            </a:endParaRPr>
          </a:p>
        </p:txBody>
      </p:sp>
      <p:graphicFrame>
        <p:nvGraphicFramePr>
          <p:cNvPr id="144" name="Таблица 6"/>
          <p:cNvGraphicFramePr/>
          <p:nvPr/>
        </p:nvGraphicFramePr>
        <p:xfrm>
          <a:off x="609120" y="1525680"/>
          <a:ext cx="7848000" cy="5249160"/>
        </p:xfrm>
        <a:graphic>
          <a:graphicData uri="http://schemas.openxmlformats.org/drawingml/2006/table">
            <a:tbl>
              <a:tblPr/>
              <a:tblGrid>
                <a:gridCol w="482400"/>
                <a:gridCol w="1305720"/>
                <a:gridCol w="3678840"/>
                <a:gridCol w="2381400"/>
              </a:tblGrid>
              <a:tr h="693720">
                <a:tc>
                  <a:txBody>
                    <a:bodyPr lIns="88920" rIns="88920" anchor="ctr">
                      <a:noAutofit/>
                    </a:bodyPr>
                    <a:p>
                      <a:pPr algn="ctr">
                        <a:lnSpc>
                          <a:spcPct val="115000"/>
                        </a:lnSpc>
                      </a:pPr>
                      <a:r>
                        <a:rPr b="0" lang="uk-UA" sz="1400" spc="-1" strike="noStrike">
                          <a:solidFill>
                            <a:srgbClr val="000000"/>
                          </a:solidFill>
                          <a:latin typeface="Arial Narrow"/>
                          <a:ea typeface="Times New Roman"/>
                        </a:rPr>
                        <a:t>№ </a:t>
                      </a:r>
                      <a:r>
                        <a:rPr b="0" lang="uk-UA" sz="1400" spc="-1" strike="noStrike">
                          <a:solidFill>
                            <a:srgbClr val="000000"/>
                          </a:solidFill>
                          <a:latin typeface="Arial Narrow"/>
                          <a:ea typeface="Times New Roman"/>
                        </a:rPr>
                        <a:t>за/п</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Тип аварії</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Дія радіаційних факторів</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Суб`єкт радіаційного захисту</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r h="475560">
                <a:tc>
                  <a:txBody>
                    <a:bodyPr lIns="88920" rIns="88920" anchor="ctr">
                      <a:noAutofit/>
                    </a:bodyPr>
                    <a:p>
                      <a:pPr algn="ctr">
                        <a:lnSpc>
                          <a:spcPct val="115000"/>
                        </a:lnSpc>
                      </a:pPr>
                      <a:r>
                        <a:rPr b="0" lang="uk-UA" sz="1800" spc="-1" strike="noStrike">
                          <a:solidFill>
                            <a:srgbClr val="000000"/>
                          </a:solidFill>
                          <a:latin typeface="Arial Narrow"/>
                          <a:ea typeface="Times New Roman"/>
                        </a:rPr>
                        <a:t>1.</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Промислова</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nSpc>
                          <a:spcPct val="115000"/>
                        </a:lnSpc>
                      </a:pPr>
                      <a:r>
                        <a:rPr b="0" lang="uk-UA" sz="1400" spc="-1" strike="noStrike">
                          <a:solidFill>
                            <a:srgbClr val="000000"/>
                          </a:solidFill>
                          <a:latin typeface="Arial Narrow"/>
                          <a:ea typeface="Times New Roman"/>
                        </a:rPr>
                        <a:t>В межах території виробничих приміщень і промислового майданчика об’єкту.</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600" spc="-1" strike="noStrike">
                          <a:solidFill>
                            <a:srgbClr val="000000"/>
                          </a:solidFill>
                          <a:latin typeface="Arial Narrow"/>
                          <a:ea typeface="Times New Roman"/>
                        </a:rPr>
                        <a:t>Персонал об’єкту</a:t>
                      </a:r>
                      <a:endParaRPr b="0" lang="uk-UA" sz="16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r h="693720">
                <a:tc>
                  <a:txBody>
                    <a:bodyPr lIns="88920" rIns="88920" anchor="ctr">
                      <a:noAutofit/>
                    </a:bodyPr>
                    <a:p>
                      <a:pPr algn="ctr">
                        <a:lnSpc>
                          <a:spcPct val="115000"/>
                        </a:lnSpc>
                      </a:pPr>
                      <a:r>
                        <a:rPr b="0" lang="uk-UA" sz="1800" spc="-1" strike="noStrike">
                          <a:solidFill>
                            <a:srgbClr val="000000"/>
                          </a:solidFill>
                          <a:latin typeface="Arial Narrow"/>
                          <a:ea typeface="Times New Roman"/>
                        </a:rPr>
                        <a:t>2.</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Комунальна</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nSpc>
                          <a:spcPct val="115000"/>
                        </a:lnSpc>
                      </a:pPr>
                      <a:r>
                        <a:rPr b="0" lang="uk-UA" sz="1400" spc="-1" strike="noStrike">
                          <a:solidFill>
                            <a:srgbClr val="000000"/>
                          </a:solidFill>
                          <a:latin typeface="Arial Narrow"/>
                          <a:ea typeface="Times New Roman"/>
                        </a:rPr>
                        <a:t>Розповсюджується за межі промислового </a:t>
                      </a:r>
                      <a:endParaRPr b="0" lang="uk-UA" sz="1400" spc="-1" strike="noStrike">
                        <a:solidFill>
                          <a:srgbClr val="000000"/>
                        </a:solidFill>
                        <a:latin typeface="Arial"/>
                      </a:endParaRPr>
                    </a:p>
                    <a:p>
                      <a:pPr>
                        <a:lnSpc>
                          <a:spcPct val="115000"/>
                        </a:lnSpc>
                      </a:pPr>
                      <a:r>
                        <a:rPr b="0" lang="uk-UA" sz="1400" spc="-1" strike="noStrike">
                          <a:solidFill>
                            <a:srgbClr val="000000"/>
                          </a:solidFill>
                          <a:latin typeface="Arial Narrow"/>
                          <a:ea typeface="Times New Roman"/>
                        </a:rPr>
                        <a:t>майданчику та санітарно-захисної зони об’єкту.</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600" spc="-1" strike="noStrike">
                          <a:solidFill>
                            <a:srgbClr val="000000"/>
                          </a:solidFill>
                          <a:latin typeface="Arial Narrow"/>
                          <a:ea typeface="Times New Roman"/>
                        </a:rPr>
                        <a:t>Персонал об’єкту та населення</a:t>
                      </a:r>
                      <a:endParaRPr b="0" lang="uk-UA" sz="16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r h="693720">
                <a:tc>
                  <a:txBody>
                    <a:bodyPr lIns="88920" rIns="88920" anchor="ctr">
                      <a:noAutofit/>
                    </a:bodyPr>
                    <a:p>
                      <a:pPr algn="ctr">
                        <a:lnSpc>
                          <a:spcPct val="115000"/>
                        </a:lnSpc>
                      </a:pPr>
                      <a:r>
                        <a:rPr b="0" lang="uk-UA" sz="1800" spc="-1" strike="noStrike">
                          <a:solidFill>
                            <a:srgbClr val="000000"/>
                          </a:solidFill>
                          <a:latin typeface="Arial Narrow"/>
                          <a:ea typeface="Times New Roman"/>
                        </a:rPr>
                        <a:t>2.1</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Локальна</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nSpc>
                          <a:spcPct val="115000"/>
                        </a:lnSpc>
                      </a:pPr>
                      <a:r>
                        <a:rPr b="0" lang="uk-UA" sz="1400" spc="-1" strike="noStrike">
                          <a:solidFill>
                            <a:srgbClr val="000000"/>
                          </a:solidFill>
                          <a:latin typeface="Arial Narrow"/>
                          <a:ea typeface="Times New Roman"/>
                        </a:rPr>
                        <a:t>Комунальна радіаційна аварія, якщо в зоні аварії проживає населення чисельністю до 10 тис. чоловік.</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600" spc="-1" strike="noStrike">
                          <a:solidFill>
                            <a:srgbClr val="000000"/>
                          </a:solidFill>
                          <a:latin typeface="Arial Narrow"/>
                          <a:ea typeface="Times New Roman"/>
                        </a:rPr>
                        <a:t>Персонал об’єкту та населення</a:t>
                      </a:r>
                      <a:endParaRPr b="0" lang="uk-UA" sz="16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r h="911880">
                <a:tc>
                  <a:txBody>
                    <a:bodyPr lIns="88920" rIns="88920" anchor="ctr">
                      <a:noAutofit/>
                    </a:bodyPr>
                    <a:p>
                      <a:pPr algn="ctr">
                        <a:lnSpc>
                          <a:spcPct val="115000"/>
                        </a:lnSpc>
                      </a:pPr>
                      <a:r>
                        <a:rPr b="0" lang="uk-UA" sz="1800" spc="-1" strike="noStrike">
                          <a:solidFill>
                            <a:srgbClr val="000000"/>
                          </a:solidFill>
                          <a:latin typeface="Arial Narrow"/>
                          <a:ea typeface="Times New Roman"/>
                        </a:rPr>
                        <a:t>2.2</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Регіональна</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nSpc>
                          <a:spcPct val="115000"/>
                        </a:lnSpc>
                      </a:pPr>
                      <a:r>
                        <a:rPr b="0" lang="uk-UA" sz="1400" spc="-1" strike="noStrike">
                          <a:solidFill>
                            <a:srgbClr val="000000"/>
                          </a:solidFill>
                          <a:latin typeface="Arial Narrow"/>
                          <a:ea typeface="Times New Roman"/>
                        </a:rPr>
                        <a:t>Комунальна радіаційна аварія, зона якої поширюється на адміністративно-територіальну одиницю з чисельністю &gt;10 тис. чол.</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600" spc="-1" strike="noStrike">
                          <a:solidFill>
                            <a:srgbClr val="000000"/>
                          </a:solidFill>
                          <a:latin typeface="Arial Narrow"/>
                          <a:ea typeface="Times New Roman"/>
                        </a:rPr>
                        <a:t>Персонал об’єкту та населення</a:t>
                      </a:r>
                      <a:endParaRPr b="0" lang="uk-UA" sz="16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r h="693720">
                <a:tc>
                  <a:txBody>
                    <a:bodyPr lIns="88920" rIns="88920" anchor="ctr">
                      <a:noAutofit/>
                    </a:bodyPr>
                    <a:p>
                      <a:pPr algn="ctr">
                        <a:lnSpc>
                          <a:spcPct val="115000"/>
                        </a:lnSpc>
                      </a:pPr>
                      <a:r>
                        <a:rPr b="0" lang="uk-UA" sz="1800" spc="-1" strike="noStrike">
                          <a:solidFill>
                            <a:srgbClr val="000000"/>
                          </a:solidFill>
                          <a:latin typeface="Arial Narrow"/>
                          <a:ea typeface="Times New Roman"/>
                        </a:rPr>
                        <a:t>2.3</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Глобальна</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nSpc>
                          <a:spcPct val="115000"/>
                        </a:lnSpc>
                      </a:pPr>
                      <a:r>
                        <a:rPr b="0" lang="uk-UA" sz="1400" spc="-1" strike="noStrike">
                          <a:solidFill>
                            <a:srgbClr val="000000"/>
                          </a:solidFill>
                          <a:latin typeface="Arial Narrow"/>
                          <a:ea typeface="Times New Roman"/>
                        </a:rPr>
                        <a:t>Комунальна радіаційна аварія, під вплив якої підпадає значна частина або вся територія країни та її населення.</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600" spc="-1" strike="noStrike">
                          <a:solidFill>
                            <a:srgbClr val="000000"/>
                          </a:solidFill>
                          <a:latin typeface="Arial Narrow"/>
                          <a:ea typeface="Times New Roman"/>
                        </a:rPr>
                        <a:t>Персонал об’єкту та населення</a:t>
                      </a:r>
                      <a:endParaRPr b="0" lang="uk-UA" sz="16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r h="693720">
                <a:tc>
                  <a:txBody>
                    <a:bodyPr lIns="88920" rIns="88920" anchor="ctr">
                      <a:noAutofit/>
                    </a:bodyPr>
                    <a:p>
                      <a:pPr algn="ctr">
                        <a:lnSpc>
                          <a:spcPct val="115000"/>
                        </a:lnSpc>
                      </a:pPr>
                      <a:r>
                        <a:rPr b="0" lang="uk-UA" sz="1800" spc="-1" strike="noStrike">
                          <a:solidFill>
                            <a:srgbClr val="000000"/>
                          </a:solidFill>
                          <a:latin typeface="Arial Narrow"/>
                          <a:ea typeface="Times New Roman"/>
                        </a:rPr>
                        <a:t>2.4</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800" spc="-1" strike="noStrike">
                          <a:solidFill>
                            <a:srgbClr val="000000"/>
                          </a:solidFill>
                          <a:latin typeface="Arial Narrow"/>
                          <a:ea typeface="Times New Roman"/>
                        </a:rPr>
                        <a:t>Транс</a:t>
                      </a:r>
                      <a:endParaRPr b="0" lang="uk-UA" sz="1800" spc="-1" strike="noStrike">
                        <a:solidFill>
                          <a:srgbClr val="000000"/>
                        </a:solidFill>
                        <a:latin typeface="Arial"/>
                      </a:endParaRPr>
                    </a:p>
                    <a:p>
                      <a:pPr algn="ctr">
                        <a:lnSpc>
                          <a:spcPct val="115000"/>
                        </a:lnSpc>
                      </a:pPr>
                      <a:r>
                        <a:rPr b="0" lang="uk-UA" sz="1800" spc="-1" strike="noStrike">
                          <a:solidFill>
                            <a:srgbClr val="000000"/>
                          </a:solidFill>
                          <a:latin typeface="Arial Narrow"/>
                          <a:ea typeface="Times New Roman"/>
                        </a:rPr>
                        <a:t>кордонна</a:t>
                      </a:r>
                      <a:endParaRPr b="0" lang="uk-UA" sz="18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nSpc>
                          <a:spcPct val="115000"/>
                        </a:lnSpc>
                      </a:pPr>
                      <a:r>
                        <a:rPr b="0" lang="uk-UA" sz="1400" spc="-1" strike="noStrike">
                          <a:solidFill>
                            <a:srgbClr val="000000"/>
                          </a:solidFill>
                          <a:latin typeface="Arial Narrow"/>
                          <a:ea typeface="Times New Roman"/>
                        </a:rPr>
                        <a:t>Це така глобальна радіаційна аварія, коли зона аварії поширюється за межі державних кордонів країни, в якій вона відбулася.</a:t>
                      </a:r>
                      <a:endParaRPr b="0" lang="uk-UA" sz="14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c>
                  <a:txBody>
                    <a:bodyPr lIns="88920" rIns="88920" anchor="ctr">
                      <a:noAutofit/>
                    </a:bodyPr>
                    <a:p>
                      <a:pPr algn="ctr">
                        <a:lnSpc>
                          <a:spcPct val="115000"/>
                        </a:lnSpc>
                      </a:pPr>
                      <a:r>
                        <a:rPr b="0" lang="uk-UA" sz="1600" spc="-1" strike="noStrike">
                          <a:solidFill>
                            <a:srgbClr val="000000"/>
                          </a:solidFill>
                          <a:latin typeface="Arial Narrow"/>
                          <a:ea typeface="Times New Roman"/>
                        </a:rPr>
                        <a:t>Персонал об’єкту та населення</a:t>
                      </a:r>
                      <a:endParaRPr b="0" lang="uk-UA" sz="1600" spc="-1" strike="noStrike">
                        <a:solidFill>
                          <a:srgbClr val="000000"/>
                        </a:solidFill>
                        <a:latin typeface="Arial"/>
                      </a:endParaRPr>
                    </a:p>
                  </a:txBody>
                  <a:tcPr anchor="ctr" marL="88920" marR="88920">
                    <a:lnL w="12240">
                      <a:solidFill>
                        <a:srgbClr val="b4aaaa"/>
                      </a:solidFill>
                      <a:prstDash val="solid"/>
                    </a:lnL>
                    <a:lnR w="12240">
                      <a:solidFill>
                        <a:srgbClr val="b4aaaa"/>
                      </a:solidFill>
                      <a:prstDash val="solid"/>
                    </a:lnR>
                    <a:lnT w="12240">
                      <a:solidFill>
                        <a:srgbClr val="b4aaaa"/>
                      </a:solidFill>
                      <a:prstDash val="solid"/>
                    </a:lnT>
                    <a:lnB w="12240">
                      <a:solidFill>
                        <a:srgbClr val="b4aaaa"/>
                      </a:solidFill>
                      <a:prstDash val="solid"/>
                    </a:lnB>
                    <a:solidFill>
                      <a:srgbClr val="ffffff"/>
                    </a:solidFill>
                  </a:tcPr>
                </a:tc>
              </a:tr>
            </a:tbl>
          </a:graphicData>
        </a:graphic>
      </p:graphicFrame>
      <p:sp>
        <p:nvSpPr>
          <p:cNvPr id="145" name="Rectangle 1"/>
          <p:cNvSpPr/>
          <p:nvPr/>
        </p:nvSpPr>
        <p:spPr>
          <a:xfrm>
            <a:off x="62478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46"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Класифікація аварій ядерних реакторів АЕС </a:t>
            </a:r>
            <a:endParaRPr b="0" lang="uk-UA" sz="2800" spc="-1" strike="noStrike">
              <a:solidFill>
                <a:srgbClr val="000000"/>
              </a:solidFill>
              <a:latin typeface="Arial"/>
            </a:endParaRPr>
          </a:p>
        </p:txBody>
      </p:sp>
    </p:spTree>
  </p:cSld>
  <p:transition spd="slow">
    <p:wipe dir="l"/>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48" name="Объект 2"/>
          <p:cNvSpPr/>
          <p:nvPr/>
        </p:nvSpPr>
        <p:spPr>
          <a:xfrm>
            <a:off x="441720" y="112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49"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50"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graphicFrame>
        <p:nvGraphicFramePr>
          <p:cNvPr id="151" name="Таблица 3"/>
          <p:cNvGraphicFramePr/>
          <p:nvPr/>
        </p:nvGraphicFramePr>
        <p:xfrm>
          <a:off x="362160" y="1208520"/>
          <a:ext cx="3201120" cy="5150880"/>
        </p:xfrm>
        <a:graphic>
          <a:graphicData uri="http://schemas.openxmlformats.org/drawingml/2006/table">
            <a:tbl>
              <a:tblPr/>
              <a:tblGrid>
                <a:gridCol w="1644840"/>
                <a:gridCol w="1556640"/>
              </a:tblGrid>
              <a:tr h="690840">
                <a:tc>
                  <a:txBody>
                    <a:bodyPr anchor="t">
                      <a:noAutofit/>
                    </a:bodyPr>
                    <a:p>
                      <a:pPr algn="ctr">
                        <a:lnSpc>
                          <a:spcPct val="115000"/>
                        </a:lnSpc>
                        <a:spcAft>
                          <a:spcPts val="1001"/>
                        </a:spcAft>
                      </a:pPr>
                      <a:r>
                        <a:rPr b="1" lang="uk-UA" sz="1800" spc="-1" strike="noStrike">
                          <a:solidFill>
                            <a:srgbClr val="000000"/>
                          </a:solidFill>
                          <a:latin typeface="Arial Narrow"/>
                          <a:ea typeface="Times New Roman"/>
                        </a:rPr>
                        <a:t>Радіоактивний елемент</a:t>
                      </a:r>
                      <a:endParaRPr b="0" lang="uk-UA" sz="18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1" lang="uk-UA" sz="2000" spc="-1" strike="noStrike">
                          <a:solidFill>
                            <a:srgbClr val="000000"/>
                          </a:solidFill>
                          <a:latin typeface="Arial Narrow"/>
                          <a:ea typeface="Times New Roman"/>
                        </a:rPr>
                        <a:t>Період піврозпаду</a:t>
                      </a:r>
                      <a:endParaRPr b="0" lang="uk-UA" sz="20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000000"/>
                          </a:solidFill>
                          <a:latin typeface="Arial Narrow"/>
                          <a:ea typeface="Times New Roman"/>
                        </a:rPr>
                        <a:t>Торій</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000000"/>
                          </a:solidFill>
                          <a:latin typeface="Arial Narrow"/>
                          <a:ea typeface="Times New Roman"/>
                        </a:rPr>
                        <a:t>1,41 • 10</a:t>
                      </a:r>
                      <a:r>
                        <a:rPr b="0" lang="uk-UA" sz="1600" spc="-1" strike="noStrike" baseline="30000">
                          <a:solidFill>
                            <a:srgbClr val="000000"/>
                          </a:solidFill>
                          <a:latin typeface="Arial Narrow"/>
                          <a:ea typeface="Times New Roman"/>
                        </a:rPr>
                        <a:t>10</a:t>
                      </a:r>
                      <a:r>
                        <a:rPr b="0" lang="uk-UA" sz="1600" spc="-1" strike="noStrike">
                          <a:solidFill>
                            <a:srgbClr val="000000"/>
                          </a:solidFill>
                          <a:latin typeface="Arial Narrow"/>
                          <a:ea typeface="Times New Roman"/>
                        </a:rPr>
                        <a:t> років</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000000"/>
                          </a:solidFill>
                          <a:latin typeface="Arial Narrow"/>
                          <a:ea typeface="Times New Roman"/>
                        </a:rPr>
                        <a:t>Уран-238</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000000"/>
                          </a:solidFill>
                          <a:latin typeface="Arial Narrow"/>
                          <a:ea typeface="Times New Roman"/>
                        </a:rPr>
                        <a:t>4,50 • 10</a:t>
                      </a:r>
                      <a:r>
                        <a:rPr b="0" lang="uk-UA" sz="1600" spc="-1" strike="noStrike" baseline="30000">
                          <a:solidFill>
                            <a:srgbClr val="000000"/>
                          </a:solidFill>
                          <a:latin typeface="Arial Narrow"/>
                          <a:ea typeface="Times New Roman"/>
                        </a:rPr>
                        <a:t>9</a:t>
                      </a:r>
                      <a:r>
                        <a:rPr b="0" lang="uk-UA" sz="1600" spc="-1" strike="noStrike">
                          <a:solidFill>
                            <a:srgbClr val="000000"/>
                          </a:solidFill>
                          <a:latin typeface="Arial Narrow"/>
                          <a:ea typeface="Times New Roman"/>
                        </a:rPr>
                        <a:t> років</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000000"/>
                          </a:solidFill>
                          <a:latin typeface="Arial Narrow"/>
                          <a:ea typeface="Times New Roman"/>
                        </a:rPr>
                        <a:t>Радій-226</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000000"/>
                          </a:solidFill>
                          <a:latin typeface="Arial Narrow"/>
                          <a:ea typeface="Times New Roman"/>
                        </a:rPr>
                        <a:t>1620 років</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Стронцій</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27 років</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Кобальт</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5 років 3 місяці</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Каліфорній</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55 діб</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Лантан-140</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40 годин 12 хвилин</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Карбон-11</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20 хвилин</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Радон</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52 секунди</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r h="411840">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Полоній-212</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nchor="t">
                      <a:noAutofit/>
                    </a:bodyPr>
                    <a:p>
                      <a:pPr algn="ctr">
                        <a:lnSpc>
                          <a:spcPct val="115000"/>
                        </a:lnSpc>
                        <a:spcAft>
                          <a:spcPts val="1001"/>
                        </a:spcAft>
                      </a:pPr>
                      <a:r>
                        <a:rPr b="0" lang="uk-UA" sz="1600" spc="-1" strike="noStrike">
                          <a:solidFill>
                            <a:srgbClr val="292b2c"/>
                          </a:solidFill>
                          <a:latin typeface="Arial Narrow"/>
                          <a:ea typeface="Times New Roman"/>
                        </a:rPr>
                        <a:t>3 • 10</a:t>
                      </a:r>
                      <a:r>
                        <a:rPr b="0" lang="uk-UA" sz="1600" spc="-1" strike="noStrike" baseline="30000">
                          <a:solidFill>
                            <a:srgbClr val="292b2c"/>
                          </a:solidFill>
                          <a:latin typeface="Arial Narrow"/>
                          <a:ea typeface="Times New Roman"/>
                        </a:rPr>
                        <a:t>-7</a:t>
                      </a:r>
                      <a:r>
                        <a:rPr b="0" lang="uk-UA" sz="1600" spc="-1" strike="noStrike">
                          <a:solidFill>
                            <a:srgbClr val="292b2c"/>
                          </a:solidFill>
                          <a:latin typeface="Arial Narrow"/>
                          <a:ea typeface="Times New Roman"/>
                        </a:rPr>
                        <a:t> секунди</a:t>
                      </a:r>
                      <a:endParaRPr b="0" lang="uk-UA" sz="1600" spc="-1" strike="noStrike">
                        <a:solidFill>
                          <a:srgbClr val="000000"/>
                        </a:solidFill>
                        <a:latin typeface="Arial"/>
                      </a:endParaRPr>
                    </a:p>
                  </a:txBody>
                  <a:tcPr anchor="t"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r>
            </a:tbl>
          </a:graphicData>
        </a:graphic>
      </p:graphicFrame>
      <p:sp>
        <p:nvSpPr>
          <p:cNvPr id="152" name="Объект 2"/>
          <p:cNvSpPr/>
          <p:nvPr/>
        </p:nvSpPr>
        <p:spPr>
          <a:xfrm>
            <a:off x="3924000" y="1124640"/>
            <a:ext cx="4406400" cy="4956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tabLst>
                <a:tab algn="l" pos="0"/>
              </a:tabLst>
            </a:pPr>
            <a:r>
              <a:rPr b="1" lang="uk-UA" sz="2500" spc="-1" strike="noStrike">
                <a:solidFill>
                  <a:srgbClr val="000000"/>
                </a:solidFill>
                <a:latin typeface="Arial Narrow"/>
                <a:ea typeface="DejaVu Sans"/>
              </a:rPr>
              <a:t>Активність радіоактивного елемента</a:t>
            </a:r>
            <a:r>
              <a:rPr b="0" lang="uk-UA" sz="2500" spc="-1" strike="noStrike">
                <a:solidFill>
                  <a:srgbClr val="000000"/>
                </a:solidFill>
                <a:latin typeface="Arial Narrow"/>
                <a:ea typeface="DejaVu Sans"/>
              </a:rPr>
              <a:t>, А — це фізична величина, яка чисельно дорівнює кількості розпадів, що відбуваються в певній кількості радіоактивної речовини за одиницю часу. </a:t>
            </a:r>
            <a:endParaRPr b="0" lang="uk-UA" sz="2500" spc="-1" strike="noStrike">
              <a:solidFill>
                <a:srgbClr val="000000"/>
              </a:solidFill>
              <a:latin typeface="Arial"/>
            </a:endParaRPr>
          </a:p>
          <a:p>
            <a:pPr algn="just">
              <a:lnSpc>
                <a:spcPct val="100000"/>
              </a:lnSpc>
              <a:spcBef>
                <a:spcPts val="499"/>
              </a:spcBef>
              <a:tabLst>
                <a:tab algn="l" pos="0"/>
              </a:tabLst>
            </a:pPr>
            <a:r>
              <a:rPr b="0" lang="uk-UA" sz="2500" spc="-1" strike="noStrike">
                <a:solidFill>
                  <a:srgbClr val="000000"/>
                </a:solidFill>
                <a:latin typeface="Arial Narrow"/>
                <a:ea typeface="DejaVu Sans"/>
              </a:rPr>
              <a:t>Активність радіоактивного елемента прямо пропорційна кількості радіонуклідів</a:t>
            </a:r>
            <a:r>
              <a:rPr b="0" lang="en-US" sz="2500" spc="-1" strike="noStrike">
                <a:solidFill>
                  <a:srgbClr val="000000"/>
                </a:solidFill>
                <a:latin typeface="Arial Narrow"/>
                <a:ea typeface="DejaVu Sans"/>
              </a:rPr>
              <a:t> </a:t>
            </a:r>
            <a:r>
              <a:rPr b="0" lang="uk-UA" sz="2500" spc="-1" strike="noStrike">
                <a:solidFill>
                  <a:srgbClr val="000000"/>
                </a:solidFill>
                <a:latin typeface="Arial Narrow"/>
                <a:ea typeface="DejaVu Sans"/>
              </a:rPr>
              <a:t>(</a:t>
            </a:r>
            <a:r>
              <a:rPr b="0" lang="en-US" sz="2500" spc="-1" strike="noStrike">
                <a:solidFill>
                  <a:srgbClr val="000000"/>
                </a:solidFill>
                <a:latin typeface="Arial Narrow"/>
                <a:ea typeface="DejaVu Sans"/>
              </a:rPr>
              <a:t>N</a:t>
            </a:r>
            <a:r>
              <a:rPr b="0" lang="uk-UA" sz="2500" spc="-1" strike="noStrike">
                <a:solidFill>
                  <a:srgbClr val="000000"/>
                </a:solidFill>
                <a:latin typeface="Arial Narrow"/>
                <a:ea typeface="DejaVu Sans"/>
              </a:rPr>
              <a:t>)</a:t>
            </a:r>
            <a:r>
              <a:rPr b="0" lang="en-US" sz="2500" spc="-1" strike="noStrike">
                <a:solidFill>
                  <a:srgbClr val="000000"/>
                </a:solidFill>
                <a:latin typeface="Arial Narrow"/>
                <a:ea typeface="DejaVu Sans"/>
              </a:rPr>
              <a:t> </a:t>
            </a:r>
            <a:r>
              <a:rPr b="0" lang="uk-UA" sz="2500" spc="-1" strike="noStrike">
                <a:solidFill>
                  <a:srgbClr val="000000"/>
                </a:solidFill>
                <a:latin typeface="Arial Narrow"/>
                <a:ea typeface="DejaVu Sans"/>
              </a:rPr>
              <a:t>й обернено пропорційна періоду їхнього піврозпаду(</a:t>
            </a:r>
            <a:r>
              <a:rPr b="0" lang="en-US" sz="2500" spc="-1" strike="noStrike">
                <a:solidFill>
                  <a:srgbClr val="000000"/>
                </a:solidFill>
                <a:latin typeface="Arial Narrow"/>
                <a:ea typeface="DejaVu Sans"/>
              </a:rPr>
              <a:t>T</a:t>
            </a:r>
            <a:r>
              <a:rPr b="0" lang="uk-UA" sz="2500" spc="-1" strike="noStrike">
                <a:solidFill>
                  <a:srgbClr val="000000"/>
                </a:solidFill>
                <a:latin typeface="Arial Narrow"/>
                <a:ea typeface="DejaVu Sans"/>
              </a:rPr>
              <a:t>):</a:t>
            </a:r>
            <a:endParaRPr b="0" lang="uk-UA" sz="2500" spc="-1" strike="noStrike">
              <a:solidFill>
                <a:srgbClr val="000000"/>
              </a:solidFill>
              <a:latin typeface="Arial"/>
            </a:endParaRPr>
          </a:p>
          <a:p>
            <a:pPr>
              <a:lnSpc>
                <a:spcPct val="100000"/>
              </a:lnSpc>
              <a:spcBef>
                <a:spcPts val="499"/>
              </a:spcBef>
              <a:tabLst>
                <a:tab algn="l" pos="0"/>
              </a:tabLst>
            </a:pPr>
            <a:r>
              <a:rPr b="0" lang="uk-UA" sz="2500" spc="-1" strike="noStrike">
                <a:solidFill>
                  <a:srgbClr val="000000"/>
                </a:solidFill>
                <a:latin typeface="Arial Narrow"/>
                <a:ea typeface="DejaVu Sans"/>
              </a:rPr>
              <a:t>А = 0.69*</a:t>
            </a:r>
            <a:r>
              <a:rPr b="0" lang="en-US" sz="2500" spc="-1" strike="noStrike">
                <a:solidFill>
                  <a:srgbClr val="000000"/>
                </a:solidFill>
                <a:latin typeface="Arial Narrow"/>
                <a:ea typeface="DejaVu Sans"/>
              </a:rPr>
              <a:t>N</a:t>
            </a:r>
            <a:r>
              <a:rPr b="0" lang="uk-UA" sz="2500" spc="-1" strike="noStrike">
                <a:solidFill>
                  <a:srgbClr val="000000"/>
                </a:solidFill>
                <a:latin typeface="Arial Narrow"/>
                <a:ea typeface="DejaVu Sans"/>
              </a:rPr>
              <a:t> /</a:t>
            </a:r>
            <a:r>
              <a:rPr b="0" lang="en-US" sz="2500" spc="-1" strike="noStrike">
                <a:solidFill>
                  <a:srgbClr val="000000"/>
                </a:solidFill>
                <a:latin typeface="Arial Narrow"/>
                <a:ea typeface="DejaVu Sans"/>
              </a:rPr>
              <a:t>T</a:t>
            </a:r>
            <a:endParaRPr b="0" lang="uk-UA" sz="2500" spc="-1" strike="noStrike">
              <a:solidFill>
                <a:srgbClr val="000000"/>
              </a:solidFill>
              <a:latin typeface="Arial"/>
            </a:endParaRPr>
          </a:p>
        </p:txBody>
      </p:sp>
    </p:spTree>
  </p:cSld>
  <p:transition spd="slow">
    <p:wipe dir="l"/>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54" name="Объект 2"/>
          <p:cNvSpPr/>
          <p:nvPr/>
        </p:nvSpPr>
        <p:spPr>
          <a:xfrm>
            <a:off x="441720" y="112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55" name="Объект 2"/>
          <p:cNvSpPr/>
          <p:nvPr/>
        </p:nvSpPr>
        <p:spPr>
          <a:xfrm>
            <a:off x="362160" y="1225800"/>
            <a:ext cx="8352360" cy="1165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79"/>
              </a:spcBef>
              <a:tabLst>
                <a:tab algn="l" pos="0"/>
              </a:tabLst>
            </a:pPr>
            <a:r>
              <a:rPr b="0" lang="uk-UA" sz="2400" spc="-1" strike="noStrike">
                <a:solidFill>
                  <a:srgbClr val="000000"/>
                </a:solidFill>
                <a:latin typeface="Arial Narrow"/>
                <a:ea typeface="DejaVu Sans"/>
              </a:rPr>
              <a:t>	</a:t>
            </a:r>
            <a:r>
              <a:rPr b="0" lang="uk-UA" sz="2400" spc="-1" strike="noStrike">
                <a:solidFill>
                  <a:srgbClr val="000000"/>
                </a:solidFill>
                <a:latin typeface="Arial Narrow"/>
                <a:ea typeface="DejaVu Sans"/>
              </a:rPr>
              <a:t>Період піврозпаду, Т — це фізична величина, що дорівнює часу, протягом якого розпадається половина наявної кількості радіонуклідів певної речовини.</a:t>
            </a:r>
            <a:endParaRPr b="0" lang="uk-UA" sz="2400" spc="-1" strike="noStrike">
              <a:solidFill>
                <a:srgbClr val="000000"/>
              </a:solidFill>
              <a:latin typeface="Arial"/>
            </a:endParaRPr>
          </a:p>
        </p:txBody>
      </p:sp>
      <p:sp>
        <p:nvSpPr>
          <p:cNvPr id="156"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57"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pic>
        <p:nvPicPr>
          <p:cNvPr id="158" name="Picture 2" descr="https://uahistory.co/pidruchniki/zasekina-physics-9-class-2022-reissue/zasekina-physics-9-class-2022-reissue.files/image248.jpg"/>
          <p:cNvPicPr/>
          <p:nvPr/>
        </p:nvPicPr>
        <p:blipFill>
          <a:blip r:embed="rId1"/>
          <a:stretch/>
        </p:blipFill>
        <p:spPr>
          <a:xfrm>
            <a:off x="726840" y="2392200"/>
            <a:ext cx="7801920" cy="4368240"/>
          </a:xfrm>
          <a:prstGeom prst="rect">
            <a:avLst/>
          </a:prstGeom>
          <a:ln w="0">
            <a:noFill/>
          </a:ln>
        </p:spPr>
      </p:pic>
    </p:spTree>
  </p:cSld>
  <p:transition spd="slow">
    <p:wipe dir="l"/>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60" name="Объект 2"/>
          <p:cNvSpPr/>
          <p:nvPr/>
        </p:nvSpPr>
        <p:spPr>
          <a:xfrm>
            <a:off x="441720" y="112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61"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62"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163" name="Объект 2"/>
          <p:cNvSpPr/>
          <p:nvPr/>
        </p:nvSpPr>
        <p:spPr>
          <a:xfrm>
            <a:off x="441720" y="1105920"/>
            <a:ext cx="8377920" cy="49561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400"/>
              </a:spcBef>
              <a:tabLst>
                <a:tab algn="l" pos="0"/>
              </a:tabLst>
            </a:pPr>
            <a:r>
              <a:rPr b="0" lang="uk-UA" sz="2000" spc="-1" strike="noStrike">
                <a:solidFill>
                  <a:srgbClr val="000000"/>
                </a:solidFill>
                <a:latin typeface="Constantia"/>
                <a:ea typeface="DejaVu Sans"/>
              </a:rPr>
              <a:t> </a:t>
            </a:r>
            <a:r>
              <a:rPr b="0" lang="uk-UA" sz="2000" spc="-1" strike="noStrike">
                <a:solidFill>
                  <a:srgbClr val="000000"/>
                </a:solidFill>
                <a:latin typeface="Constantia"/>
                <a:ea typeface="DejaVu Sans"/>
              </a:rPr>
              <a:t>	</a:t>
            </a:r>
            <a:r>
              <a:rPr b="0" lang="uk-UA" sz="2000" spc="-1" strike="noStrike">
                <a:solidFill>
                  <a:srgbClr val="000000"/>
                </a:solidFill>
                <a:latin typeface="Arial Narrow"/>
                <a:ea typeface="DejaVu Sans"/>
              </a:rPr>
              <a:t>Залежно від рівня забруднення ґрунтів, ст. 2 Закону України “Про правовий режим території, що зазнала радіоактивного забруднення внаслідок Чорнобильської катастрофи” визначає такі зони радіоактивно забруднених територій:</a:t>
            </a:r>
            <a:br>
              <a:rPr sz="2000"/>
            </a:br>
            <a:r>
              <a:rPr b="0" lang="uk-UA" sz="2000" spc="-1" strike="noStrike">
                <a:solidFill>
                  <a:srgbClr val="000000"/>
                </a:solidFill>
                <a:latin typeface="Arial Narrow"/>
                <a:ea typeface="DejaVu Sans"/>
              </a:rPr>
              <a:t>   1) зона відчуження — це територія, з якої проведено евакуацію населення в 1986 році (30 км від епіцентру вибуху);</a:t>
            </a:r>
            <a:br>
              <a:rPr sz="2000"/>
            </a:br>
            <a:r>
              <a:rPr b="0" lang="uk-UA" sz="2000" spc="-1" strike="noStrike">
                <a:solidFill>
                  <a:srgbClr val="000000"/>
                </a:solidFill>
                <a:latin typeface="Arial Narrow"/>
                <a:ea typeface="DejaVu Sans"/>
              </a:rPr>
              <a:t>   2) зона безумовного (обов’язкового) відселення (50—60 км від епіцентру вибуху);</a:t>
            </a:r>
            <a:br>
              <a:rPr sz="2000"/>
            </a:br>
            <a:r>
              <a:rPr b="0" lang="uk-UA" sz="2000" spc="-1" strike="noStrike">
                <a:solidFill>
                  <a:srgbClr val="000000"/>
                </a:solidFill>
                <a:latin typeface="Arial Narrow"/>
                <a:ea typeface="DejaVu Sans"/>
              </a:rPr>
              <a:t>   3) зона гарантованого добровільного відселення;</a:t>
            </a:r>
            <a:br>
              <a:rPr sz="2000"/>
            </a:br>
            <a:r>
              <a:rPr b="0" lang="uk-UA" sz="2000" spc="-1" strike="noStrike">
                <a:solidFill>
                  <a:srgbClr val="000000"/>
                </a:solidFill>
                <a:latin typeface="Arial Narrow"/>
                <a:ea typeface="DejaVu Sans"/>
              </a:rPr>
              <a:t>   4) зона посиленого радіоекологічного контролю.</a:t>
            </a:r>
            <a:endParaRPr b="0" lang="uk-UA" sz="2000" spc="-1" strike="noStrike">
              <a:solidFill>
                <a:srgbClr val="000000"/>
              </a:solidFill>
              <a:latin typeface="Arial"/>
            </a:endParaRPr>
          </a:p>
          <a:p>
            <a:pPr algn="just">
              <a:lnSpc>
                <a:spcPct val="100000"/>
              </a:lnSpc>
              <a:spcBef>
                <a:spcPts val="400"/>
              </a:spcBef>
              <a:tabLst>
                <a:tab algn="l" pos="0"/>
              </a:tabLst>
            </a:pPr>
            <a:r>
              <a:rPr b="0" lang="uk-UA" sz="2000" spc="-1" strike="noStrike">
                <a:solidFill>
                  <a:srgbClr val="000000"/>
                </a:solidFill>
                <a:latin typeface="Arial Narrow"/>
                <a:ea typeface="DejaVu Sans"/>
              </a:rPr>
              <a:t>	</a:t>
            </a:r>
            <a:r>
              <a:rPr b="0" lang="uk-UA" sz="2000" spc="-1" strike="noStrike">
                <a:solidFill>
                  <a:srgbClr val="000000"/>
                </a:solidFill>
                <a:latin typeface="Arial Narrow"/>
                <a:ea typeface="DejaVu Sans"/>
              </a:rPr>
              <a:t>Відселення та самостійне переселення дозволяється лише у зони, які не віднесені до зон радіоактивно забруднених територій.</a:t>
            </a:r>
            <a:br>
              <a:rPr sz="2000"/>
            </a:br>
            <a:r>
              <a:rPr b="0" lang="uk-UA" sz="2000" spc="-1" strike="noStrike">
                <a:solidFill>
                  <a:srgbClr val="000000"/>
                </a:solidFill>
                <a:latin typeface="Arial Narrow"/>
                <a:ea typeface="DejaVu Sans"/>
              </a:rPr>
              <a:t>   Території зон відчуження та безумовного (обов’язкового) відселення визначаються як радіаційно-небезпечні землі. Це землі, на яких неможливе подальше проживання населення, одержання сільськогосподарської та іншої продукції, продуктів харчування, що відповідають допустимим рівням вмісту радіоактивних речовин, або які недоцільно використовувати за екологічними умовами.</a:t>
            </a:r>
            <a:endParaRPr b="0" lang="uk-UA" sz="2000" spc="-1" strike="noStrike">
              <a:solidFill>
                <a:srgbClr val="000000"/>
              </a:solidFill>
              <a:latin typeface="Arial"/>
            </a:endParaRPr>
          </a:p>
        </p:txBody>
      </p:sp>
    </p:spTree>
  </p:cSld>
  <p:transition spd="slow">
    <p:wipe dir="l"/>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65" name="Объект 2"/>
          <p:cNvSpPr/>
          <p:nvPr/>
        </p:nvSpPr>
        <p:spPr>
          <a:xfrm>
            <a:off x="441720" y="1052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66"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67"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168" name="Прямоугольник 2"/>
          <p:cNvSpPr/>
          <p:nvPr/>
        </p:nvSpPr>
        <p:spPr>
          <a:xfrm>
            <a:off x="662040" y="5261760"/>
            <a:ext cx="828036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000" spc="-1" strike="noStrike">
                <a:solidFill>
                  <a:srgbClr val="000000"/>
                </a:solidFill>
                <a:latin typeface="Arial Narrow"/>
                <a:ea typeface="DejaVu Sans"/>
              </a:rPr>
              <a:t>На </a:t>
            </a:r>
            <a:r>
              <a:rPr b="0" lang="uk-UA" sz="2000" spc="-1" strike="noStrike">
                <a:solidFill>
                  <a:srgbClr val="000000"/>
                </a:solidFill>
                <a:latin typeface="Arial Narrow"/>
                <a:ea typeface="DejaVu Sans"/>
              </a:rPr>
              <a:t>зараженій радіоактивними речовинами місцевості виділяють наступні</a:t>
            </a:r>
            <a:r>
              <a:rPr b="0" lang="ru-RU" sz="2000" spc="-1" strike="noStrike">
                <a:solidFill>
                  <a:srgbClr val="000000"/>
                </a:solidFill>
                <a:latin typeface="Arial Narrow"/>
                <a:ea typeface="DejaVu Sans"/>
              </a:rPr>
              <a:t> зон РЗ: </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Arial Narrow"/>
                <a:ea typeface="DejaVu Sans"/>
              </a:rPr>
              <a:t>Зона М - </a:t>
            </a:r>
            <a:r>
              <a:rPr b="0" lang="uk-UA" sz="2000" spc="-1" strike="noStrike">
                <a:solidFill>
                  <a:srgbClr val="000000"/>
                </a:solidFill>
                <a:latin typeface="Arial Narrow"/>
                <a:ea typeface="DejaVu Sans"/>
              </a:rPr>
              <a:t>радіоактивної небезпеки; </a:t>
            </a:r>
            <a:r>
              <a:rPr b="0" lang="uk-UA" sz="2000" spc="-1" strike="noStrike">
                <a:solidFill>
                  <a:srgbClr val="000000"/>
                </a:solidFill>
                <a:latin typeface="Arial Narrow"/>
                <a:ea typeface="DejaVu Sans"/>
              </a:rPr>
              <a:t>	</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Arial Narrow"/>
                <a:ea typeface="DejaVu Sans"/>
              </a:rPr>
              <a:t>Зона А - </a:t>
            </a:r>
            <a:r>
              <a:rPr b="0" lang="uk-UA" sz="2000" spc="-1" strike="noStrike">
                <a:solidFill>
                  <a:srgbClr val="000000"/>
                </a:solidFill>
                <a:latin typeface="Arial Narrow"/>
                <a:ea typeface="DejaVu Sans"/>
              </a:rPr>
              <a:t>помірного зараження</a:t>
            </a:r>
            <a:r>
              <a:rPr b="0" lang="ru-RU" sz="2000" spc="-1" strike="noStrike">
                <a:solidFill>
                  <a:srgbClr val="000000"/>
                </a:solidFill>
                <a:latin typeface="Arial Narrow"/>
                <a:ea typeface="DejaVu Sans"/>
              </a:rPr>
              <a:t>; </a:t>
            </a:r>
            <a:r>
              <a:rPr b="0" lang="uk-UA" sz="2000" spc="-1" strike="noStrike">
                <a:solidFill>
                  <a:srgbClr val="000000"/>
                </a:solidFill>
                <a:latin typeface="Arial Narrow"/>
                <a:ea typeface="DejaVu Sans"/>
              </a:rPr>
              <a:t>	</a:t>
            </a:r>
            <a:r>
              <a:rPr b="0" lang="ru-RU" sz="2000" spc="-1" strike="noStrike">
                <a:solidFill>
                  <a:srgbClr val="000000"/>
                </a:solidFill>
                <a:latin typeface="Arial Narrow"/>
                <a:ea typeface="DejaVu Sans"/>
              </a:rPr>
              <a:t>Зона Б - </a:t>
            </a:r>
            <a:r>
              <a:rPr b="0" lang="uk-UA" sz="2000" spc="-1" strike="noStrike">
                <a:solidFill>
                  <a:srgbClr val="000000"/>
                </a:solidFill>
                <a:latin typeface="Arial Narrow"/>
                <a:ea typeface="DejaVu Sans"/>
              </a:rPr>
              <a:t>сильного зараження</a:t>
            </a:r>
            <a:r>
              <a:rPr b="0" lang="ru-RU" sz="2000" spc="-1" strike="noStrike">
                <a:solidFill>
                  <a:srgbClr val="000000"/>
                </a:solidFill>
                <a:latin typeface="Arial Narrow"/>
                <a:ea typeface="DejaVu Sans"/>
              </a:rPr>
              <a:t>; </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Arial Narrow"/>
                <a:ea typeface="DejaVu Sans"/>
              </a:rPr>
              <a:t>Зона В </a:t>
            </a:r>
            <a:r>
              <a:rPr b="0" lang="en-US" sz="2000" spc="-1" strike="noStrike">
                <a:solidFill>
                  <a:srgbClr val="000000"/>
                </a:solidFill>
                <a:latin typeface="Arial Narrow"/>
                <a:ea typeface="DejaVu Sans"/>
              </a:rPr>
              <a:t>-</a:t>
            </a:r>
            <a:r>
              <a:rPr b="0" lang="ru-RU" sz="2000" spc="-1" strike="noStrike">
                <a:solidFill>
                  <a:srgbClr val="000000"/>
                </a:solidFill>
                <a:latin typeface="Arial Narrow"/>
                <a:ea typeface="DejaVu Sans"/>
              </a:rPr>
              <a:t> </a:t>
            </a:r>
            <a:r>
              <a:rPr b="0" lang="uk-UA" sz="2000" spc="-1" strike="noStrike">
                <a:solidFill>
                  <a:srgbClr val="000000"/>
                </a:solidFill>
                <a:latin typeface="Arial Narrow"/>
                <a:ea typeface="DejaVu Sans"/>
              </a:rPr>
              <a:t>небезпечного зараження; </a:t>
            </a:r>
            <a:r>
              <a:rPr b="0" lang="uk-UA" sz="2000" spc="-1" strike="noStrike">
                <a:solidFill>
                  <a:srgbClr val="000000"/>
                </a:solidFill>
                <a:latin typeface="Arial Narrow"/>
                <a:ea typeface="DejaVu Sans"/>
              </a:rPr>
              <a:t>	</a:t>
            </a:r>
            <a:r>
              <a:rPr b="0" lang="ru-RU" sz="2000" spc="-1" strike="noStrike">
                <a:solidFill>
                  <a:srgbClr val="000000"/>
                </a:solidFill>
                <a:latin typeface="Arial Narrow"/>
                <a:ea typeface="DejaVu Sans"/>
              </a:rPr>
              <a:t>Зона Г - </a:t>
            </a:r>
            <a:r>
              <a:rPr b="0" lang="uk-UA" sz="2000" spc="-1" strike="noStrike">
                <a:solidFill>
                  <a:srgbClr val="000000"/>
                </a:solidFill>
                <a:latin typeface="Arial Narrow"/>
                <a:ea typeface="DejaVu Sans"/>
              </a:rPr>
              <a:t>наднебезпечного зараження</a:t>
            </a:r>
            <a:r>
              <a:rPr b="0" lang="ru-RU" sz="2000" spc="-1" strike="noStrike">
                <a:solidFill>
                  <a:srgbClr val="000000"/>
                </a:solidFill>
                <a:latin typeface="Arial Narrow"/>
                <a:ea typeface="DejaVu Sans"/>
              </a:rPr>
              <a:t>.</a:t>
            </a:r>
            <a:endParaRPr b="0" lang="uk-UA" sz="2000" spc="-1" strike="noStrike">
              <a:solidFill>
                <a:srgbClr val="000000"/>
              </a:solidFill>
              <a:latin typeface="Arial"/>
            </a:endParaRPr>
          </a:p>
        </p:txBody>
      </p:sp>
      <p:pic>
        <p:nvPicPr>
          <p:cNvPr id="169" name="Picture 2" descr="Тема 9. Оцінка обстановки у надзвичайних ситуаціях"/>
          <p:cNvPicPr/>
          <p:nvPr/>
        </p:nvPicPr>
        <p:blipFill>
          <a:blip r:embed="rId1"/>
          <a:stretch/>
        </p:blipFill>
        <p:spPr>
          <a:xfrm>
            <a:off x="771840" y="1081800"/>
            <a:ext cx="7409160" cy="4178880"/>
          </a:xfrm>
          <a:prstGeom prst="rect">
            <a:avLst/>
          </a:prstGeom>
          <a:ln w="0">
            <a:noFill/>
          </a:ln>
        </p:spPr>
      </p:pic>
    </p:spTree>
  </p:cSld>
  <p:transition spd="slow">
    <p:wipe dir="l"/>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71" name="Объект 2"/>
          <p:cNvSpPr/>
          <p:nvPr/>
        </p:nvSpPr>
        <p:spPr>
          <a:xfrm>
            <a:off x="179640" y="96372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72"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73"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174" name="Объект 2"/>
          <p:cNvSpPr/>
          <p:nvPr/>
        </p:nvSpPr>
        <p:spPr>
          <a:xfrm>
            <a:off x="373320" y="1208520"/>
            <a:ext cx="8377920" cy="1787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39"/>
              </a:spcBef>
              <a:tabLst>
                <a:tab algn="l" pos="0"/>
              </a:tabLst>
            </a:pPr>
            <a:r>
              <a:rPr b="0" lang="uk-UA" sz="2200" spc="-1" strike="noStrike">
                <a:solidFill>
                  <a:srgbClr val="000000"/>
                </a:solidFill>
                <a:latin typeface="Arial Narrow"/>
                <a:ea typeface="DejaVu Sans"/>
              </a:rPr>
              <a:t>	</a:t>
            </a:r>
            <a:r>
              <a:rPr b="0" lang="uk-UA" sz="2200" spc="-1" strike="noStrike">
                <a:solidFill>
                  <a:srgbClr val="000000"/>
                </a:solidFill>
                <a:latin typeface="Arial Narrow"/>
                <a:ea typeface="DejaVu Sans"/>
              </a:rPr>
              <a:t>Зона радіоактивної небезпеки (зона М) — ділянка забрудненої місцевості, у межах якої доза випромінювання на відкритій місцевості буде становити від 5 до 50 рад на рік. У межах зони необхідно скоротити перебування людей, які не залучаються для ліквідації наслідків радіаційної аварії.</a:t>
            </a:r>
            <a:endParaRPr b="0" lang="uk-UA" sz="2200" spc="-1" strike="noStrike">
              <a:solidFill>
                <a:srgbClr val="000000"/>
              </a:solidFill>
              <a:latin typeface="Arial"/>
            </a:endParaRPr>
          </a:p>
        </p:txBody>
      </p:sp>
      <p:pic>
        <p:nvPicPr>
          <p:cNvPr id="175" name="Picture 2" descr="Чорнобильська зона"/>
          <p:cNvPicPr/>
          <p:nvPr/>
        </p:nvPicPr>
        <p:blipFill>
          <a:blip r:embed="rId1"/>
          <a:stretch/>
        </p:blipFill>
        <p:spPr>
          <a:xfrm>
            <a:off x="611640" y="2997000"/>
            <a:ext cx="4427640" cy="2951640"/>
          </a:xfrm>
          <a:prstGeom prst="rect">
            <a:avLst/>
          </a:prstGeom>
          <a:ln w="0">
            <a:noFill/>
          </a:ln>
          <a:effectLst>
            <a:outerShdw algn="ctr" blurRad="63360" rotWithShape="0" sx="102000" sy="102000">
              <a:srgbClr val="00b0f0">
                <a:alpha val="40000"/>
              </a:srgbClr>
            </a:outerShdw>
          </a:effectLst>
        </p:spPr>
      </p:pic>
      <p:pic>
        <p:nvPicPr>
          <p:cNvPr id="176" name="Picture 6" descr="Як проходитиме евакуація у Слов'янській громаді 3 та 4 серпня розповів  очільник МВА"/>
          <p:cNvPicPr/>
          <p:nvPr/>
        </p:nvPicPr>
        <p:blipFill>
          <a:blip r:embed="rId2"/>
          <a:stretch/>
        </p:blipFill>
        <p:spPr>
          <a:xfrm>
            <a:off x="3564000" y="4041720"/>
            <a:ext cx="4601880" cy="259056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78" name="Объект 2"/>
          <p:cNvSpPr/>
          <p:nvPr/>
        </p:nvSpPr>
        <p:spPr>
          <a:xfrm>
            <a:off x="-540720" y="40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79"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80"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181" name="Объект 2"/>
          <p:cNvSpPr/>
          <p:nvPr/>
        </p:nvSpPr>
        <p:spPr>
          <a:xfrm>
            <a:off x="346320" y="1202400"/>
            <a:ext cx="8377920" cy="1695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39"/>
              </a:spcBef>
              <a:tabLst>
                <a:tab algn="l" pos="0"/>
              </a:tabLst>
            </a:pPr>
            <a:r>
              <a:rPr b="0" lang="ru-RU" sz="2200" spc="-1" strike="noStrike">
                <a:solidFill>
                  <a:srgbClr val="000000"/>
                </a:solidFill>
                <a:latin typeface="Arial Narrow"/>
                <a:ea typeface="DejaVu Sans"/>
              </a:rPr>
              <a:t>	</a:t>
            </a:r>
            <a:r>
              <a:rPr b="0" lang="ru-RU" sz="2200" spc="-1" strike="noStrike">
                <a:solidFill>
                  <a:srgbClr val="000000"/>
                </a:solidFill>
                <a:latin typeface="Arial Narrow"/>
                <a:ea typeface="DejaVu Sans"/>
              </a:rPr>
              <a:t>Зона А — </a:t>
            </a:r>
            <a:r>
              <a:rPr b="0" lang="uk-UA" sz="2200" spc="-1" strike="noStrike">
                <a:solidFill>
                  <a:srgbClr val="000000"/>
                </a:solidFill>
                <a:latin typeface="Arial Narrow"/>
                <a:ea typeface="DejaVu Sans"/>
              </a:rPr>
              <a:t>помірного забруднення, доза радіації </a:t>
            </a:r>
            <a:r>
              <a:rPr b="0" lang="ru-RU" sz="2200" spc="-1" strike="noStrike">
                <a:solidFill>
                  <a:srgbClr val="000000"/>
                </a:solidFill>
                <a:latin typeface="Arial Narrow"/>
                <a:ea typeface="DejaVu Sans"/>
              </a:rPr>
              <a:t>на </a:t>
            </a:r>
            <a:r>
              <a:rPr b="0" lang="uk-UA" sz="2200" spc="-1" strike="noStrike">
                <a:solidFill>
                  <a:srgbClr val="000000"/>
                </a:solidFill>
                <a:latin typeface="Arial Narrow"/>
                <a:ea typeface="DejaVu Sans"/>
              </a:rPr>
              <a:t>зовнішній межі за час повного розпаду радіоактивних речовин</a:t>
            </a:r>
            <a:r>
              <a:rPr b="0" lang="ru-RU" sz="2200" spc="-1" strike="noStrike">
                <a:solidFill>
                  <a:srgbClr val="000000"/>
                </a:solidFill>
                <a:latin typeface="Arial Narrow"/>
                <a:ea typeface="DejaVu Sans"/>
              </a:rPr>
              <a:t> 40 Р, на </a:t>
            </a:r>
            <a:r>
              <a:rPr b="0" lang="uk-UA" sz="2200" spc="-1" strike="noStrike">
                <a:solidFill>
                  <a:srgbClr val="000000"/>
                </a:solidFill>
                <a:latin typeface="Arial Narrow"/>
                <a:ea typeface="DejaVu Sans"/>
              </a:rPr>
              <a:t>внутрішній межі 400 Р. Еталонний рівень радіації</a:t>
            </a:r>
            <a:r>
              <a:rPr b="0" lang="ru-RU" sz="2200" spc="-1" strike="noStrike">
                <a:solidFill>
                  <a:srgbClr val="000000"/>
                </a:solidFill>
                <a:latin typeface="Arial Narrow"/>
                <a:ea typeface="DejaVu Sans"/>
              </a:rPr>
              <a:t> через годину </a:t>
            </a:r>
            <a:r>
              <a:rPr b="0" lang="uk-UA" sz="2200" spc="-1" strike="noStrike">
                <a:solidFill>
                  <a:srgbClr val="000000"/>
                </a:solidFill>
                <a:latin typeface="Arial Narrow"/>
                <a:ea typeface="DejaVu Sans"/>
              </a:rPr>
              <a:t>після вибуху на зовнішній межі зон</a:t>
            </a:r>
            <a:r>
              <a:rPr b="0" lang="ru-RU" sz="2200" spc="-1" strike="noStrike">
                <a:solidFill>
                  <a:srgbClr val="000000"/>
                </a:solidFill>
                <a:latin typeface="Arial Narrow"/>
                <a:ea typeface="DejaVu Sans"/>
              </a:rPr>
              <a:t>и — 8 Р/год. </a:t>
            </a:r>
            <a:r>
              <a:rPr b="0" lang="uk-UA" sz="2200" spc="-1" strike="noStrike">
                <a:solidFill>
                  <a:srgbClr val="000000"/>
                </a:solidFill>
                <a:latin typeface="Arial Narrow"/>
                <a:ea typeface="DejaVu Sans"/>
              </a:rPr>
              <a:t>Площа цієї зони</a:t>
            </a:r>
            <a:r>
              <a:rPr b="0" lang="ru-RU" sz="2200" spc="-1" strike="noStrike">
                <a:solidFill>
                  <a:srgbClr val="000000"/>
                </a:solidFill>
                <a:latin typeface="Arial Narrow"/>
                <a:ea typeface="DejaVu Sans"/>
              </a:rPr>
              <a:t> 78—80 % </a:t>
            </a:r>
            <a:r>
              <a:rPr b="0" lang="uk-UA" sz="2200" spc="-1" strike="noStrike">
                <a:solidFill>
                  <a:srgbClr val="000000"/>
                </a:solidFill>
                <a:latin typeface="Arial Narrow"/>
                <a:ea typeface="DejaVu Sans"/>
              </a:rPr>
              <a:t>всієї території сліду</a:t>
            </a:r>
            <a:r>
              <a:rPr b="0" lang="ru-RU" sz="2200" spc="-1" strike="noStrike">
                <a:solidFill>
                  <a:srgbClr val="000000"/>
                </a:solidFill>
                <a:latin typeface="Arial Narrow"/>
                <a:ea typeface="DejaVu Sans"/>
              </a:rPr>
              <a:t>.</a:t>
            </a:r>
            <a:endParaRPr b="0" lang="uk-UA" sz="2200" spc="-1" strike="noStrike">
              <a:solidFill>
                <a:srgbClr val="000000"/>
              </a:solidFill>
              <a:latin typeface="Arial"/>
            </a:endParaRPr>
          </a:p>
          <a:p>
            <a:pPr algn="just">
              <a:lnSpc>
                <a:spcPct val="100000"/>
              </a:lnSpc>
              <a:spcBef>
                <a:spcPts val="400"/>
              </a:spcBef>
              <a:tabLst>
                <a:tab algn="l" pos="0"/>
              </a:tabLst>
            </a:pPr>
            <a:endParaRPr b="0" lang="uk-UA" sz="2000" spc="-1" strike="noStrike">
              <a:solidFill>
                <a:srgbClr val="000000"/>
              </a:solidFill>
              <a:latin typeface="Arial"/>
            </a:endParaRPr>
          </a:p>
        </p:txBody>
      </p:sp>
      <p:pic>
        <p:nvPicPr>
          <p:cNvPr id="182" name="Picture 8" descr="Про перебування російських окупантів на території Зони відчуження  Чорнобильської АЕС"/>
          <p:cNvPicPr/>
          <p:nvPr/>
        </p:nvPicPr>
        <p:blipFill>
          <a:blip r:embed="rId1"/>
          <a:stretch/>
        </p:blipFill>
        <p:spPr>
          <a:xfrm>
            <a:off x="162000" y="2899080"/>
            <a:ext cx="4241520" cy="2489760"/>
          </a:xfrm>
          <a:prstGeom prst="rect">
            <a:avLst/>
          </a:prstGeom>
          <a:ln w="0">
            <a:noFill/>
          </a:ln>
          <a:effectLst>
            <a:outerShdw algn="ctr" blurRad="63360" rotWithShape="0" sx="102000" sy="102000">
              <a:srgbClr val="00b0f0">
                <a:alpha val="40000"/>
              </a:srgbClr>
            </a:outerShdw>
          </a:effectLst>
        </p:spPr>
      </p:pic>
      <p:pic>
        <p:nvPicPr>
          <p:cNvPr id="183" name="Picture 6" descr="Радіаційна розвідка"/>
          <p:cNvPicPr/>
          <p:nvPr/>
        </p:nvPicPr>
        <p:blipFill>
          <a:blip r:embed="rId2"/>
          <a:stretch/>
        </p:blipFill>
        <p:spPr>
          <a:xfrm>
            <a:off x="4535640" y="2899080"/>
            <a:ext cx="4498560" cy="2531160"/>
          </a:xfrm>
          <a:prstGeom prst="rect">
            <a:avLst/>
          </a:prstGeom>
          <a:ln w="0">
            <a:noFill/>
          </a:ln>
          <a:effectLst>
            <a:outerShdw algn="ctr" blurRad="63360" rotWithShape="0" sx="102000" sy="102000">
              <a:srgbClr val="00b0f0">
                <a:alpha val="40000"/>
              </a:srgbClr>
            </a:outerShdw>
          </a:effectLst>
        </p:spPr>
      </p:pic>
      <p:pic>
        <p:nvPicPr>
          <p:cNvPr id="184" name="Picture 4" descr="Дозиметр. Брали в аренду отдельно. Уровень радиации на въезде - Изображение  ЧЕРНОБЫЛЬ ТУР, Киев - Tripadvisor"/>
          <p:cNvPicPr/>
          <p:nvPr/>
        </p:nvPicPr>
        <p:blipFill>
          <a:blip r:embed="rId3"/>
          <a:stretch/>
        </p:blipFill>
        <p:spPr>
          <a:xfrm>
            <a:off x="2547000" y="4191480"/>
            <a:ext cx="3714120" cy="247824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86" name="Объект 2"/>
          <p:cNvSpPr/>
          <p:nvPr/>
        </p:nvSpPr>
        <p:spPr>
          <a:xfrm>
            <a:off x="179640" y="96372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87"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188"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189" name="Объект 2"/>
          <p:cNvSpPr/>
          <p:nvPr/>
        </p:nvSpPr>
        <p:spPr>
          <a:xfrm>
            <a:off x="362160" y="1084320"/>
            <a:ext cx="8377920" cy="1479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39"/>
              </a:spcBef>
              <a:tabLst>
                <a:tab algn="l" pos="0"/>
              </a:tabLst>
            </a:pPr>
            <a:r>
              <a:rPr b="0" lang="ru-RU" sz="2200" spc="-1" strike="noStrike">
                <a:solidFill>
                  <a:srgbClr val="000000"/>
                </a:solidFill>
                <a:latin typeface="Arial Narrow"/>
                <a:ea typeface="DejaVu Sans"/>
              </a:rPr>
              <a:t>	</a:t>
            </a:r>
            <a:r>
              <a:rPr b="0" lang="uk-UA" sz="2200" spc="-1" strike="noStrike">
                <a:solidFill>
                  <a:srgbClr val="000000"/>
                </a:solidFill>
                <a:latin typeface="Arial Narrow"/>
                <a:ea typeface="DejaVu Sans"/>
              </a:rPr>
              <a:t>Зона Б — сильного забруднення, доза радіації на зовнішній межі за час повного розпаду радіоактивних речовин 400 Р, а на внутрішній — 1200 Р. Еталонний рівень радіації через 1 годину після вибуху на зовнішній межі зони 80 Р/год. Площа — 10—12 % площі радіоактивного сліду.</a:t>
            </a:r>
            <a:endParaRPr b="0" lang="uk-UA" sz="2200" spc="-1" strike="noStrike">
              <a:solidFill>
                <a:srgbClr val="000000"/>
              </a:solidFill>
              <a:latin typeface="Arial"/>
            </a:endParaRPr>
          </a:p>
          <a:p>
            <a:pPr algn="just">
              <a:lnSpc>
                <a:spcPct val="100000"/>
              </a:lnSpc>
              <a:spcBef>
                <a:spcPts val="439"/>
              </a:spcBef>
              <a:tabLst>
                <a:tab algn="l" pos="0"/>
              </a:tabLst>
            </a:pPr>
            <a:endParaRPr b="0" lang="uk-UA" sz="2200" spc="-1" strike="noStrike">
              <a:solidFill>
                <a:srgbClr val="000000"/>
              </a:solidFill>
              <a:latin typeface="Arial"/>
            </a:endParaRPr>
          </a:p>
          <a:p>
            <a:pPr algn="just">
              <a:lnSpc>
                <a:spcPct val="100000"/>
              </a:lnSpc>
              <a:spcBef>
                <a:spcPts val="400"/>
              </a:spcBef>
              <a:tabLst>
                <a:tab algn="l" pos="0"/>
              </a:tabLst>
            </a:pPr>
            <a:endParaRPr b="0" lang="uk-UA" sz="2000" spc="-1" strike="noStrike">
              <a:solidFill>
                <a:srgbClr val="000000"/>
              </a:solidFill>
              <a:latin typeface="Arial"/>
            </a:endParaRPr>
          </a:p>
          <a:p>
            <a:pPr algn="just">
              <a:lnSpc>
                <a:spcPct val="100000"/>
              </a:lnSpc>
              <a:spcBef>
                <a:spcPts val="400"/>
              </a:spcBef>
              <a:tabLst>
                <a:tab algn="l" pos="0"/>
              </a:tabLst>
            </a:pPr>
            <a:endParaRPr b="0" lang="uk-UA" sz="2000" spc="-1" strike="noStrike">
              <a:solidFill>
                <a:srgbClr val="000000"/>
              </a:solidFill>
              <a:latin typeface="Arial"/>
            </a:endParaRPr>
          </a:p>
        </p:txBody>
      </p:sp>
      <p:sp>
        <p:nvSpPr>
          <p:cNvPr id="190" name="AutoShape 2"/>
          <p:cNvSpPr/>
          <p:nvPr/>
        </p:nvSpPr>
        <p:spPr>
          <a:xfrm>
            <a:off x="155520" y="-14436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91" name="AutoShape 4"/>
          <p:cNvSpPr/>
          <p:nvPr/>
        </p:nvSpPr>
        <p:spPr>
          <a:xfrm>
            <a:off x="307800" y="792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92" name="AutoShape 6"/>
          <p:cNvSpPr/>
          <p:nvPr/>
        </p:nvSpPr>
        <p:spPr>
          <a:xfrm>
            <a:off x="460440" y="16020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93" name="AutoShape 8"/>
          <p:cNvSpPr/>
          <p:nvPr/>
        </p:nvSpPr>
        <p:spPr>
          <a:xfrm>
            <a:off x="612720" y="31284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94" name="AutoShape 10"/>
          <p:cNvSpPr/>
          <p:nvPr/>
        </p:nvSpPr>
        <p:spPr>
          <a:xfrm>
            <a:off x="765000" y="46512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95" name="AutoShape 12"/>
          <p:cNvSpPr/>
          <p:nvPr/>
        </p:nvSpPr>
        <p:spPr>
          <a:xfrm>
            <a:off x="917640" y="61740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96" name="AutoShape 14"/>
          <p:cNvSpPr/>
          <p:nvPr/>
        </p:nvSpPr>
        <p:spPr>
          <a:xfrm>
            <a:off x="1069920" y="77004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pic>
        <p:nvPicPr>
          <p:cNvPr id="197" name="Picture 20" descr="Чорнобиль: радіаційний фон знизився в тисячі разів | Український інтерес"/>
          <p:cNvPicPr/>
          <p:nvPr/>
        </p:nvPicPr>
        <p:blipFill>
          <a:blip r:embed="rId1"/>
          <a:stretch/>
        </p:blipFill>
        <p:spPr>
          <a:xfrm>
            <a:off x="4271040" y="3213000"/>
            <a:ext cx="4491360" cy="3363840"/>
          </a:xfrm>
          <a:prstGeom prst="rect">
            <a:avLst/>
          </a:prstGeom>
          <a:ln w="0">
            <a:noFill/>
          </a:ln>
          <a:effectLst>
            <a:outerShdw algn="ctr" blurRad="63360" rotWithShape="0" sx="102000" sy="102000">
              <a:srgbClr val="00b0f0">
                <a:alpha val="40000"/>
              </a:srgbClr>
            </a:outerShdw>
          </a:effectLst>
        </p:spPr>
      </p:pic>
      <p:pic>
        <p:nvPicPr>
          <p:cNvPr id="198" name="Picture 30" descr="Основні способи захисту населення в надзвичайних ситуаціях. Засоби  індивідуального захисту органів дихання. | Тест з захисту України – «На  Урок»"/>
          <p:cNvPicPr/>
          <p:nvPr/>
        </p:nvPicPr>
        <p:blipFill>
          <a:blip r:embed="rId2"/>
          <a:stretch/>
        </p:blipFill>
        <p:spPr>
          <a:xfrm>
            <a:off x="412920" y="2654640"/>
            <a:ext cx="4284000" cy="321264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tx="0" ty="0" sx="64571" sy="64571" algn="tl"/>
        </a:blip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200" name="Объект 2"/>
          <p:cNvSpPr/>
          <p:nvPr/>
        </p:nvSpPr>
        <p:spPr>
          <a:xfrm>
            <a:off x="179640" y="96372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201"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202"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203" name="Объект 2"/>
          <p:cNvSpPr/>
          <p:nvPr/>
        </p:nvSpPr>
        <p:spPr>
          <a:xfrm>
            <a:off x="362160" y="1223640"/>
            <a:ext cx="8377920" cy="2933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39"/>
              </a:spcBef>
              <a:tabLst>
                <a:tab algn="l" pos="0"/>
              </a:tabLst>
            </a:pPr>
            <a:r>
              <a:rPr b="0" lang="ru-RU" sz="2200" spc="-1" strike="noStrike">
                <a:solidFill>
                  <a:srgbClr val="000000"/>
                </a:solidFill>
                <a:latin typeface="Arial Narrow"/>
                <a:ea typeface="DejaVu Sans"/>
              </a:rPr>
              <a:t>	</a:t>
            </a:r>
            <a:r>
              <a:rPr b="0" lang="uk-UA" sz="2200" spc="-1" strike="noStrike">
                <a:solidFill>
                  <a:srgbClr val="000000"/>
                </a:solidFill>
                <a:latin typeface="Arial Narrow"/>
                <a:ea typeface="DejaVu Sans"/>
              </a:rPr>
              <a:t>Зона В — небезпечного забруднення, доза радіації на зовнішній межі за час повного розпаду радіоактивних речовин 4000 Р. Еталонний рівень радіації через 1 годину після вибуху на зовнішній межі зони — 240 Р/год. Ця зона охоплює приблизно 8—10 % площі сліду хмари вибуху.</a:t>
            </a:r>
            <a:endParaRPr b="0" lang="uk-UA" sz="2200" spc="-1" strike="noStrike">
              <a:solidFill>
                <a:srgbClr val="000000"/>
              </a:solidFill>
              <a:latin typeface="Arial"/>
            </a:endParaRPr>
          </a:p>
          <a:p>
            <a:pPr algn="just">
              <a:lnSpc>
                <a:spcPct val="100000"/>
              </a:lnSpc>
              <a:spcBef>
                <a:spcPts val="439"/>
              </a:spcBef>
              <a:tabLst>
                <a:tab algn="l" pos="0"/>
              </a:tabLst>
            </a:pPr>
            <a:r>
              <a:rPr b="0" lang="uk-UA" sz="2200" spc="-1" strike="noStrike">
                <a:solidFill>
                  <a:srgbClr val="000000"/>
                </a:solidFill>
                <a:latin typeface="Arial Narrow"/>
                <a:ea typeface="DejaVu Sans"/>
              </a:rPr>
              <a:t>Невоєнізовані формування здійснюють РІНР з використанням радіаційно-стійкої спеціальної техніки</a:t>
            </a:r>
            <a:endParaRPr b="0" lang="uk-UA" sz="2200" spc="-1" strike="noStrike">
              <a:solidFill>
                <a:srgbClr val="000000"/>
              </a:solidFill>
              <a:latin typeface="Arial"/>
            </a:endParaRPr>
          </a:p>
          <a:p>
            <a:pPr algn="just">
              <a:lnSpc>
                <a:spcPct val="100000"/>
              </a:lnSpc>
              <a:spcBef>
                <a:spcPts val="400"/>
              </a:spcBef>
              <a:tabLst>
                <a:tab algn="l" pos="0"/>
              </a:tabLst>
            </a:pPr>
            <a:endParaRPr b="0" lang="uk-UA" sz="2000" spc="-1" strike="noStrike">
              <a:solidFill>
                <a:srgbClr val="000000"/>
              </a:solidFill>
              <a:latin typeface="Arial"/>
            </a:endParaRPr>
          </a:p>
        </p:txBody>
      </p:sp>
      <p:pic>
        <p:nvPicPr>
          <p:cNvPr id="204" name="Picture 3" descr=""/>
          <p:cNvPicPr/>
          <p:nvPr/>
        </p:nvPicPr>
        <p:blipFill>
          <a:blip r:embed="rId2"/>
          <a:stretch/>
        </p:blipFill>
        <p:spPr>
          <a:xfrm>
            <a:off x="362160" y="3591720"/>
            <a:ext cx="4113360" cy="2744280"/>
          </a:xfrm>
          <a:prstGeom prst="rect">
            <a:avLst/>
          </a:prstGeom>
          <a:ln w="0">
            <a:noFill/>
          </a:ln>
          <a:effectLst>
            <a:outerShdw algn="ctr" blurRad="63360" rotWithShape="0" sx="102000" sy="102000">
              <a:srgbClr val="00b0f0">
                <a:alpha val="40000"/>
              </a:srgbClr>
            </a:outerShdw>
          </a:effectLst>
        </p:spPr>
      </p:pic>
      <p:pic>
        <p:nvPicPr>
          <p:cNvPr id="205" name="Picture 2" descr=""/>
          <p:cNvPicPr/>
          <p:nvPr/>
        </p:nvPicPr>
        <p:blipFill>
          <a:blip r:embed="rId3"/>
          <a:stretch/>
        </p:blipFill>
        <p:spPr>
          <a:xfrm>
            <a:off x="4271040" y="3213000"/>
            <a:ext cx="4532040" cy="283212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207" name="Объект 2"/>
          <p:cNvSpPr/>
          <p:nvPr/>
        </p:nvSpPr>
        <p:spPr>
          <a:xfrm>
            <a:off x="179640" y="836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208" name="Rectangle 1"/>
          <p:cNvSpPr/>
          <p:nvPr/>
        </p:nvSpPr>
        <p:spPr>
          <a:xfrm>
            <a:off x="6246000" y="2027520"/>
            <a:ext cx="216000" cy="27180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tabLst>
                <a:tab algn="l" pos="0"/>
              </a:tabLst>
            </a:pPr>
            <a:r>
              <a:rPr b="0" lang="uk-UA" sz="1200" spc="-1" strike="noStrike">
                <a:solidFill>
                  <a:srgbClr val="000000"/>
                </a:solidFill>
                <a:latin typeface="Calibri"/>
                <a:ea typeface="Times New Roman"/>
              </a:rPr>
              <a:t> </a:t>
            </a:r>
            <a:endParaRPr b="0" lang="uk-UA" sz="1200" spc="-1" strike="noStrike">
              <a:solidFill>
                <a:srgbClr val="000000"/>
              </a:solidFill>
              <a:latin typeface="Arial"/>
            </a:endParaRPr>
          </a:p>
        </p:txBody>
      </p:sp>
      <p:sp>
        <p:nvSpPr>
          <p:cNvPr id="209" name="Заголовок 1"/>
          <p:cNvSpPr/>
          <p:nvPr/>
        </p:nvSpPr>
        <p:spPr>
          <a:xfrm>
            <a:off x="362160" y="963720"/>
            <a:ext cx="8228880" cy="489240"/>
          </a:xfrm>
          <a:prstGeom prst="rect">
            <a:avLst/>
          </a:prstGeom>
          <a:noFill/>
          <a:ln w="0">
            <a:noFill/>
          </a:ln>
        </p:spPr>
        <p:style>
          <a:lnRef idx="0"/>
          <a:fillRef idx="0"/>
          <a:effectRef idx="0"/>
          <a:fontRef idx="minor"/>
        </p:style>
        <p:txBody>
          <a:bodyPr lIns="0" rIns="0" tIns="45000" bIns="0" anchor="b">
            <a:noAutofit/>
          </a:bodyPr>
          <a:p>
            <a:pPr algn="ctr">
              <a:lnSpc>
                <a:spcPct val="100000"/>
              </a:lnSpc>
            </a:pPr>
            <a:r>
              <a:rPr b="0" lang="uk-UA" sz="2800" spc="-1" strike="noStrike">
                <a:solidFill>
                  <a:srgbClr val="04617b"/>
                </a:solidFill>
                <a:latin typeface="Arial Narrow"/>
                <a:ea typeface="DejaVu Sans"/>
              </a:rPr>
              <a:t> </a:t>
            </a:r>
            <a:endParaRPr b="0" lang="uk-UA" sz="2800" spc="-1" strike="noStrike">
              <a:solidFill>
                <a:srgbClr val="000000"/>
              </a:solidFill>
              <a:latin typeface="Arial"/>
            </a:endParaRPr>
          </a:p>
        </p:txBody>
      </p:sp>
      <p:sp>
        <p:nvSpPr>
          <p:cNvPr id="210" name="Объект 2"/>
          <p:cNvSpPr/>
          <p:nvPr/>
        </p:nvSpPr>
        <p:spPr>
          <a:xfrm>
            <a:off x="362160" y="1296360"/>
            <a:ext cx="8377920" cy="1483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39"/>
              </a:spcBef>
              <a:tabLst>
                <a:tab algn="l" pos="0"/>
              </a:tabLst>
            </a:pPr>
            <a:r>
              <a:rPr b="0" lang="ru-RU" sz="2200" spc="-1" strike="noStrike">
                <a:solidFill>
                  <a:srgbClr val="000000"/>
                </a:solidFill>
                <a:latin typeface="Arial Narrow"/>
                <a:ea typeface="DejaVu Sans"/>
              </a:rPr>
              <a:t>Зона Г — </a:t>
            </a:r>
            <a:r>
              <a:rPr b="0" lang="uk-UA" sz="2200" spc="-1" strike="noStrike">
                <a:solidFill>
                  <a:srgbClr val="000000"/>
                </a:solidFill>
                <a:latin typeface="Arial Narrow"/>
                <a:ea typeface="DejaVu Sans"/>
              </a:rPr>
              <a:t>надзвичайно небезпечного забруднення, доза радіації на її зовнішній межі за період повного розпаду радіоактивних речовин 4000 Р, а всередині зони 7000 Р. Еталонний рівень радіації через 1 годину після вибуху на зовнішній межі зони </a:t>
            </a:r>
            <a:r>
              <a:rPr b="0" lang="ru-RU" sz="2200" spc="-1" strike="noStrike">
                <a:solidFill>
                  <a:srgbClr val="000000"/>
                </a:solidFill>
                <a:latin typeface="Arial Narrow"/>
                <a:ea typeface="DejaVu Sans"/>
              </a:rPr>
              <a:t>800 Р/год</a:t>
            </a:r>
            <a:endParaRPr b="0" lang="uk-UA" sz="2200" spc="-1" strike="noStrike">
              <a:solidFill>
                <a:srgbClr val="000000"/>
              </a:solidFill>
              <a:latin typeface="Arial"/>
            </a:endParaRPr>
          </a:p>
        </p:txBody>
      </p:sp>
      <p:pic>
        <p:nvPicPr>
          <p:cNvPr id="211" name="Picture 6" descr=""/>
          <p:cNvPicPr/>
          <p:nvPr/>
        </p:nvPicPr>
        <p:blipFill>
          <a:blip r:embed="rId1"/>
          <a:stretch/>
        </p:blipFill>
        <p:spPr>
          <a:xfrm>
            <a:off x="467640" y="2997000"/>
            <a:ext cx="4631400" cy="3468600"/>
          </a:xfrm>
          <a:prstGeom prst="rect">
            <a:avLst/>
          </a:prstGeom>
          <a:ln w="0">
            <a:noFill/>
          </a:ln>
          <a:effectLst>
            <a:outerShdw algn="ctr" blurRad="63360" rotWithShape="0" sx="102000" sy="102000">
              <a:srgbClr val="00b0f0">
                <a:alpha val="40000"/>
              </a:srgbClr>
            </a:outerShdw>
          </a:effectLst>
        </p:spPr>
      </p:pic>
      <p:pic>
        <p:nvPicPr>
          <p:cNvPr id="212" name="Picture 3" descr="C:\Documents and Settings\Admin\Local Settings\Temporary Internet Files\Content.IE5\3X80VIJL\chernobyl-meltdown[1].jpg"/>
          <p:cNvPicPr/>
          <p:nvPr/>
        </p:nvPicPr>
        <p:blipFill>
          <a:blip r:embed="rId2"/>
          <a:stretch/>
        </p:blipFill>
        <p:spPr>
          <a:xfrm>
            <a:off x="5328000" y="2490480"/>
            <a:ext cx="3412080" cy="397512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99" name="PlaceHolder 2"/>
          <p:cNvSpPr>
            <a:spLocks noGrp="1"/>
          </p:cNvSpPr>
          <p:nvPr>
            <p:ph/>
          </p:nvPr>
        </p:nvSpPr>
        <p:spPr>
          <a:xfrm>
            <a:off x="251640" y="1196640"/>
            <a:ext cx="8568360" cy="5256000"/>
          </a:xfrm>
          <a:prstGeom prst="rect">
            <a:avLst/>
          </a:prstGeom>
          <a:noFill/>
          <a:ln w="0">
            <a:noFill/>
          </a:ln>
        </p:spPr>
        <p:txBody>
          <a:bodyPr lIns="90000" rIns="90000" tIns="45000" bIns="45000" anchor="t">
            <a:normAutofit fontScale="95000"/>
          </a:bodyPr>
          <a:p>
            <a:pPr indent="0" algn="just">
              <a:lnSpc>
                <a:spcPct val="100000"/>
              </a:lnSpc>
              <a:spcBef>
                <a:spcPts val="561"/>
              </a:spcBef>
              <a:buNone/>
              <a:tabLst>
                <a:tab algn="l" pos="0"/>
              </a:tabLst>
            </a:pPr>
            <a:r>
              <a:rPr b="0" lang="uk-UA" sz="2800" spc="-1" strike="noStrike">
                <a:solidFill>
                  <a:srgbClr val="000000"/>
                </a:solidFill>
                <a:latin typeface="Arial Narrow"/>
              </a:rPr>
              <a:t>	</a:t>
            </a:r>
            <a:r>
              <a:rPr b="0" lang="uk-UA" sz="2800" spc="-1" strike="noStrike">
                <a:solidFill>
                  <a:srgbClr val="000000"/>
                </a:solidFill>
                <a:latin typeface="Arial Narrow"/>
              </a:rPr>
              <a:t>Важливою властивістю радіоактивності є іонізуюче випромінювання. Небезпеку цього явища для живого організму дослідники виявили із самого початку відкриття радіоактивності. </a:t>
            </a:r>
            <a:endParaRPr b="0" lang="uk-UA" sz="2800" spc="-1" strike="noStrike">
              <a:solidFill>
                <a:srgbClr val="000000"/>
              </a:solidFill>
              <a:latin typeface="Arial"/>
            </a:endParaRPr>
          </a:p>
          <a:p>
            <a:pPr indent="0" algn="just">
              <a:lnSpc>
                <a:spcPct val="100000"/>
              </a:lnSpc>
              <a:spcBef>
                <a:spcPts val="561"/>
              </a:spcBef>
              <a:buNone/>
              <a:tabLst>
                <a:tab algn="l" pos="0"/>
              </a:tabLst>
            </a:pPr>
            <a:r>
              <a:rPr b="0" lang="uk-UA" sz="2800" spc="-1" strike="noStrike">
                <a:solidFill>
                  <a:srgbClr val="000000"/>
                </a:solidFill>
                <a:latin typeface="Arial Narrow"/>
              </a:rPr>
              <a:t>	</a:t>
            </a:r>
            <a:r>
              <a:rPr b="0" lang="uk-UA" sz="2800" spc="-1" strike="noStrike">
                <a:solidFill>
                  <a:srgbClr val="000000"/>
                </a:solidFill>
                <a:latin typeface="Arial Narrow"/>
              </a:rPr>
              <a:t>Іонізуюче випромінювання – будь-яке випромінювання, взаємодія якого із середовищем приводить до утворення електричних зарядів різних знаків. </a:t>
            </a:r>
            <a:endParaRPr b="0" lang="uk-UA" sz="2800" spc="-1" strike="noStrike">
              <a:solidFill>
                <a:srgbClr val="000000"/>
              </a:solidFill>
              <a:latin typeface="Arial"/>
            </a:endParaRPr>
          </a:p>
          <a:p>
            <a:pPr indent="0" algn="just">
              <a:lnSpc>
                <a:spcPct val="100000"/>
              </a:lnSpc>
              <a:spcBef>
                <a:spcPts val="561"/>
              </a:spcBef>
              <a:buNone/>
              <a:tabLst>
                <a:tab algn="l" pos="0"/>
              </a:tabLst>
            </a:pPr>
            <a:r>
              <a:rPr b="0" lang="uk-UA" sz="2800" spc="-1" strike="noStrike">
                <a:solidFill>
                  <a:srgbClr val="000000"/>
                </a:solidFill>
                <a:latin typeface="Arial Narrow"/>
              </a:rPr>
              <a:t>	</a:t>
            </a:r>
            <a:r>
              <a:rPr b="0" lang="uk-UA" sz="2800" spc="-1" strike="noStrike">
                <a:solidFill>
                  <a:srgbClr val="000000"/>
                </a:solidFill>
                <a:latin typeface="Arial Narrow"/>
              </a:rPr>
              <a:t>Розрізняють такі основні види іонізуючих випромінювань: </a:t>
            </a:r>
            <a:r>
              <a:rPr b="0" lang="el-GR" sz="2800" spc="-1" strike="noStrike">
                <a:solidFill>
                  <a:srgbClr val="000000"/>
                </a:solidFill>
                <a:latin typeface="Arial Narrow"/>
              </a:rPr>
              <a:t>α-,</a:t>
            </a:r>
            <a:r>
              <a:rPr b="0" lang="uk-UA" sz="2800" spc="-1" strike="noStrike">
                <a:solidFill>
                  <a:srgbClr val="000000"/>
                </a:solidFill>
                <a:latin typeface="Arial Narrow"/>
              </a:rPr>
              <a:t> </a:t>
            </a:r>
            <a:r>
              <a:rPr b="0" lang="el-GR" sz="2800" spc="-1" strike="noStrike">
                <a:solidFill>
                  <a:srgbClr val="000000"/>
                </a:solidFill>
                <a:latin typeface="Arial Narrow"/>
              </a:rPr>
              <a:t>β-</a:t>
            </a:r>
            <a:r>
              <a:rPr b="0" lang="uk-UA" sz="2800" spc="-1" strike="noStrike">
                <a:solidFill>
                  <a:srgbClr val="000000"/>
                </a:solidFill>
                <a:latin typeface="Arial Narrow"/>
              </a:rPr>
              <a:t>, </a:t>
            </a:r>
            <a:r>
              <a:rPr b="0" lang="el-GR" sz="2800" spc="-1" strike="noStrike">
                <a:solidFill>
                  <a:srgbClr val="000000"/>
                </a:solidFill>
                <a:latin typeface="Arial Narrow"/>
              </a:rPr>
              <a:t>γ-</a:t>
            </a:r>
            <a:r>
              <a:rPr b="0" lang="uk-UA" sz="2800" spc="-1" strike="noStrike">
                <a:solidFill>
                  <a:srgbClr val="000000"/>
                </a:solidFill>
                <a:latin typeface="Arial Narrow"/>
              </a:rPr>
              <a:t> випромінювання.</a:t>
            </a:r>
            <a:endParaRPr b="0" lang="uk-UA" sz="2800" spc="-1" strike="noStrike">
              <a:solidFill>
                <a:srgbClr val="000000"/>
              </a:solidFill>
              <a:latin typeface="Arial"/>
            </a:endParaRPr>
          </a:p>
          <a:p>
            <a:pPr indent="0" algn="just">
              <a:lnSpc>
                <a:spcPct val="100000"/>
              </a:lnSpc>
              <a:spcBef>
                <a:spcPts val="561"/>
              </a:spcBef>
              <a:buNone/>
              <a:tabLst>
                <a:tab algn="l" pos="0"/>
              </a:tabLst>
            </a:pPr>
            <a:r>
              <a:rPr b="0" lang="uk-UA" sz="2800" spc="-1" strike="noStrike">
                <a:solidFill>
                  <a:srgbClr val="000000"/>
                </a:solidFill>
                <a:latin typeface="Arial Narrow"/>
              </a:rPr>
              <a:t>	</a:t>
            </a:r>
            <a:r>
              <a:rPr b="0" lang="uk-UA" sz="2800" spc="-1" strike="noStrike">
                <a:solidFill>
                  <a:srgbClr val="000000"/>
                </a:solidFill>
                <a:latin typeface="Arial Narrow"/>
              </a:rPr>
              <a:t>Дозу опромінення можна отримати від будь-якого радіонукліда або від їх суміші незалежно від того, перебувають вони поза організмом або всередині нього в результаті попадання з їжею, водою або повітрям.</a:t>
            </a:r>
            <a:endParaRPr b="0" lang="uk-UA" sz="2800" spc="-1" strike="noStrike">
              <a:solidFill>
                <a:srgbClr val="000000"/>
              </a:solidFill>
              <a:latin typeface="Arial"/>
            </a:endParaRPr>
          </a:p>
        </p:txBody>
      </p:sp>
    </p:spTree>
  </p:cSld>
  <p:transition spd="slow">
    <p:wipe dir="l"/>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214"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pic>
        <p:nvPicPr>
          <p:cNvPr id="215" name="Рисунок 4" descr=""/>
          <p:cNvPicPr/>
          <p:nvPr/>
        </p:nvPicPr>
        <p:blipFill>
          <a:blip r:embed="rId1"/>
          <a:stretch/>
        </p:blipFill>
        <p:spPr>
          <a:xfrm>
            <a:off x="-720" y="1379880"/>
            <a:ext cx="9143280" cy="5204880"/>
          </a:xfrm>
          <a:prstGeom prst="rect">
            <a:avLst/>
          </a:prstGeom>
          <a:ln w="0">
            <a:noFill/>
          </a:ln>
        </p:spPr>
      </p:pic>
      <p:sp>
        <p:nvSpPr>
          <p:cNvPr id="216" name="TextBox 6"/>
          <p:cNvSpPr/>
          <p:nvPr/>
        </p:nvSpPr>
        <p:spPr>
          <a:xfrm>
            <a:off x="-108360" y="1412640"/>
            <a:ext cx="15112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uk-UA" sz="1200" spc="-1" strike="noStrike">
                <a:solidFill>
                  <a:srgbClr val="000000"/>
                </a:solidFill>
                <a:latin typeface="Arial"/>
                <a:ea typeface="DejaVu Sans"/>
              </a:rPr>
              <a:t>Гурівка</a:t>
            </a:r>
            <a:endParaRPr b="0" lang="uk-UA" sz="1200" spc="-1" strike="noStrike">
              <a:solidFill>
                <a:srgbClr val="000000"/>
              </a:solidFill>
              <a:latin typeface="Arial"/>
            </a:endParaRPr>
          </a:p>
        </p:txBody>
      </p:sp>
      <p:sp>
        <p:nvSpPr>
          <p:cNvPr id="217" name="TextBox 7"/>
          <p:cNvSpPr/>
          <p:nvPr/>
        </p:nvSpPr>
        <p:spPr>
          <a:xfrm>
            <a:off x="6430320" y="6048720"/>
            <a:ext cx="15440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uk-UA" sz="1800" spc="-1" strike="noStrike">
                <a:solidFill>
                  <a:srgbClr val="000000"/>
                </a:solidFill>
                <a:latin typeface="Arial"/>
                <a:ea typeface="DejaVu Sans"/>
              </a:rPr>
              <a:t>Енергодар</a:t>
            </a:r>
            <a:endParaRPr b="0" lang="uk-UA" sz="1800" spc="-1" strike="noStrike">
              <a:solidFill>
                <a:srgbClr val="000000"/>
              </a:solidFill>
              <a:latin typeface="Arial"/>
            </a:endParaRPr>
          </a:p>
        </p:txBody>
      </p:sp>
      <p:sp>
        <p:nvSpPr>
          <p:cNvPr id="218" name="TextBox 9"/>
          <p:cNvSpPr/>
          <p:nvPr/>
        </p:nvSpPr>
        <p:spPr>
          <a:xfrm>
            <a:off x="4860000" y="2061000"/>
            <a:ext cx="294012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uk-UA" sz="1800" spc="-1" strike="noStrike">
                <a:solidFill>
                  <a:srgbClr val="000000"/>
                </a:solidFill>
                <a:latin typeface="Arial"/>
                <a:ea typeface="DejaVu Sans"/>
              </a:rPr>
              <a:t>Відстань до межі Кіровоградської області ≈ 128 км.</a:t>
            </a:r>
            <a:endParaRPr b="0" lang="uk-UA" sz="1800" spc="-1" strike="noStrike">
              <a:solidFill>
                <a:srgbClr val="000000"/>
              </a:solidFill>
              <a:latin typeface="Arial"/>
            </a:endParaRPr>
          </a:p>
        </p:txBody>
      </p:sp>
      <p:pic>
        <p:nvPicPr>
          <p:cNvPr id="219" name="Рисунок 8" descr=""/>
          <p:cNvPicPr/>
          <p:nvPr/>
        </p:nvPicPr>
        <p:blipFill>
          <a:blip r:embed="rId2"/>
          <a:stretch/>
        </p:blipFill>
        <p:spPr>
          <a:xfrm>
            <a:off x="8159760" y="5986080"/>
            <a:ext cx="431280" cy="431280"/>
          </a:xfrm>
          <a:prstGeom prst="rect">
            <a:avLst/>
          </a:prstGeom>
          <a:ln w="0">
            <a:noFill/>
          </a:ln>
        </p:spPr>
      </p:pic>
      <p:sp>
        <p:nvSpPr>
          <p:cNvPr id="220" name="Дуга 10"/>
          <p:cNvSpPr/>
          <p:nvPr/>
        </p:nvSpPr>
        <p:spPr>
          <a:xfrm rot="16200000">
            <a:off x="2558520" y="-938160"/>
            <a:ext cx="11913120" cy="13790880"/>
          </a:xfrm>
          <a:prstGeom prst="arc">
            <a:avLst>
              <a:gd name="adj1" fmla="val 15876452"/>
              <a:gd name="adj2" fmla="val 18956321"/>
            </a:avLst>
          </a:prstGeom>
          <a:noFill/>
          <a:ln>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uk-UA" sz="1800" spc="-1" strike="noStrike">
              <a:solidFill>
                <a:srgbClr val="000000"/>
              </a:solidFill>
              <a:latin typeface="Constantia"/>
              <a:ea typeface="DejaVu Sans"/>
            </a:endParaRPr>
          </a:p>
        </p:txBody>
      </p:sp>
    </p:spTree>
  </p:cSld>
  <p:transition spd="slow">
    <p:wipe dir="l"/>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222"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pic>
        <p:nvPicPr>
          <p:cNvPr id="223" name="Рисунок 4" descr=""/>
          <p:cNvPicPr/>
          <p:nvPr/>
        </p:nvPicPr>
        <p:blipFill>
          <a:blip r:embed="rId1"/>
          <a:stretch/>
        </p:blipFill>
        <p:spPr>
          <a:xfrm>
            <a:off x="0" y="1397160"/>
            <a:ext cx="9143280" cy="5131800"/>
          </a:xfrm>
          <a:prstGeom prst="rect">
            <a:avLst/>
          </a:prstGeom>
          <a:ln w="0">
            <a:noFill/>
          </a:ln>
        </p:spPr>
      </p:pic>
      <p:sp>
        <p:nvSpPr>
          <p:cNvPr id="224" name="TextBox 7"/>
          <p:cNvSpPr/>
          <p:nvPr/>
        </p:nvSpPr>
        <p:spPr>
          <a:xfrm>
            <a:off x="1631880" y="1885320"/>
            <a:ext cx="223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uk-UA" sz="1800" spc="-1" strike="noStrike">
                <a:solidFill>
                  <a:srgbClr val="000000"/>
                </a:solidFill>
                <a:latin typeface="Arial"/>
                <a:ea typeface="DejaVu Sans"/>
              </a:rPr>
              <a:t>Кропивницький</a:t>
            </a:r>
            <a:endParaRPr b="0" lang="uk-UA" sz="1800" spc="-1" strike="noStrike">
              <a:solidFill>
                <a:srgbClr val="000000"/>
              </a:solidFill>
              <a:latin typeface="Arial"/>
            </a:endParaRPr>
          </a:p>
        </p:txBody>
      </p:sp>
      <p:sp>
        <p:nvSpPr>
          <p:cNvPr id="225" name="TextBox 9"/>
          <p:cNvSpPr/>
          <p:nvPr/>
        </p:nvSpPr>
        <p:spPr>
          <a:xfrm>
            <a:off x="5612040" y="5918040"/>
            <a:ext cx="15440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uk-UA" sz="1800" spc="-1" strike="noStrike">
                <a:solidFill>
                  <a:srgbClr val="000000"/>
                </a:solidFill>
                <a:latin typeface="Arial"/>
                <a:ea typeface="DejaVu Sans"/>
              </a:rPr>
              <a:t>Енергодар</a:t>
            </a:r>
            <a:endParaRPr b="0" lang="uk-UA" sz="1800" spc="-1" strike="noStrike">
              <a:solidFill>
                <a:srgbClr val="000000"/>
              </a:solidFill>
              <a:latin typeface="Arial"/>
            </a:endParaRPr>
          </a:p>
        </p:txBody>
      </p:sp>
      <p:sp>
        <p:nvSpPr>
          <p:cNvPr id="226" name="TextBox 10"/>
          <p:cNvSpPr/>
          <p:nvPr/>
        </p:nvSpPr>
        <p:spPr>
          <a:xfrm>
            <a:off x="683640" y="3717000"/>
            <a:ext cx="262800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uk-UA" sz="1800" spc="-1" strike="noStrike">
                <a:solidFill>
                  <a:srgbClr val="000000"/>
                </a:solidFill>
                <a:latin typeface="Arial"/>
                <a:ea typeface="DejaVu Sans"/>
              </a:rPr>
              <a:t>Відстань до </a:t>
            </a:r>
            <a:endParaRPr b="0" lang="uk-UA" sz="1800" spc="-1" strike="noStrike">
              <a:solidFill>
                <a:srgbClr val="000000"/>
              </a:solidFill>
              <a:latin typeface="Arial"/>
            </a:endParaRPr>
          </a:p>
          <a:p>
            <a:pPr algn="ctr">
              <a:lnSpc>
                <a:spcPct val="100000"/>
              </a:lnSpc>
            </a:pPr>
            <a:r>
              <a:rPr b="1" lang="uk-UA" sz="1800" spc="-1" strike="noStrike">
                <a:solidFill>
                  <a:srgbClr val="000000"/>
                </a:solidFill>
                <a:latin typeface="Arial"/>
                <a:ea typeface="DejaVu Sans"/>
              </a:rPr>
              <a:t>м. Кропивницький</a:t>
            </a:r>
            <a:endParaRPr b="0" lang="uk-UA" sz="1800" spc="-1" strike="noStrike">
              <a:solidFill>
                <a:srgbClr val="000000"/>
              </a:solidFill>
              <a:latin typeface="Arial"/>
            </a:endParaRPr>
          </a:p>
          <a:p>
            <a:pPr algn="ctr">
              <a:lnSpc>
                <a:spcPct val="100000"/>
              </a:lnSpc>
            </a:pPr>
            <a:r>
              <a:rPr b="1" lang="uk-UA" sz="1800" spc="-1" strike="noStrike">
                <a:solidFill>
                  <a:srgbClr val="000000"/>
                </a:solidFill>
                <a:latin typeface="Arial"/>
                <a:ea typeface="DejaVu Sans"/>
              </a:rPr>
              <a:t> ≈ </a:t>
            </a:r>
            <a:r>
              <a:rPr b="1" lang="uk-UA" sz="1800" spc="-1" strike="noStrike">
                <a:solidFill>
                  <a:srgbClr val="000000"/>
                </a:solidFill>
                <a:latin typeface="Arial"/>
                <a:ea typeface="DejaVu Sans"/>
              </a:rPr>
              <a:t>209 км.</a:t>
            </a:r>
            <a:endParaRPr b="0" lang="uk-UA" sz="1800" spc="-1" strike="noStrike">
              <a:solidFill>
                <a:srgbClr val="000000"/>
              </a:solidFill>
              <a:latin typeface="Arial"/>
            </a:endParaRPr>
          </a:p>
        </p:txBody>
      </p:sp>
      <p:pic>
        <p:nvPicPr>
          <p:cNvPr id="227" name="Рисунок 8" descr=""/>
          <p:cNvPicPr/>
          <p:nvPr/>
        </p:nvPicPr>
        <p:blipFill>
          <a:blip r:embed="rId2"/>
          <a:stretch/>
        </p:blipFill>
        <p:spPr>
          <a:xfrm>
            <a:off x="7238160" y="5935320"/>
            <a:ext cx="431280" cy="431280"/>
          </a:xfrm>
          <a:prstGeom prst="rect">
            <a:avLst/>
          </a:prstGeom>
          <a:ln w="0">
            <a:noFill/>
          </a:ln>
        </p:spPr>
      </p:pic>
      <p:sp>
        <p:nvSpPr>
          <p:cNvPr id="228" name="Дуга 3"/>
          <p:cNvSpPr/>
          <p:nvPr/>
        </p:nvSpPr>
        <p:spPr>
          <a:xfrm rot="16200000">
            <a:off x="4213080" y="2419920"/>
            <a:ext cx="7101720" cy="7536240"/>
          </a:xfrm>
          <a:prstGeom prst="arc">
            <a:avLst>
              <a:gd name="adj1" fmla="val 15932521"/>
              <a:gd name="adj2" fmla="val 1331991"/>
            </a:avLst>
          </a:prstGeom>
          <a:noFill/>
          <a:ln>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uk-UA" sz="1800" spc="-1" strike="noStrike">
              <a:solidFill>
                <a:srgbClr val="000000"/>
              </a:solidFill>
              <a:latin typeface="Constantia"/>
              <a:ea typeface="DejaVu Sans"/>
            </a:endParaRPr>
          </a:p>
        </p:txBody>
      </p:sp>
    </p:spTree>
  </p:cSld>
  <p:transition spd="slow">
    <p:wipe dir="l"/>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AutoShape 2"/>
          <p:cNvSpPr/>
          <p:nvPr/>
        </p:nvSpPr>
        <p:spPr>
          <a:xfrm>
            <a:off x="155520" y="-14436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pic>
        <p:nvPicPr>
          <p:cNvPr id="230" name="Picture 4" descr="В Армении не возникнет проблем с зерном – избранный президент Хачатурян"/>
          <p:cNvPicPr/>
          <p:nvPr/>
        </p:nvPicPr>
        <p:blipFill>
          <a:blip r:embed="rId1"/>
          <a:stretch/>
        </p:blipFill>
        <p:spPr>
          <a:xfrm>
            <a:off x="-408600" y="-18000"/>
            <a:ext cx="10324800" cy="6867360"/>
          </a:xfrm>
          <a:prstGeom prst="rect">
            <a:avLst/>
          </a:prstGeom>
          <a:ln w="0">
            <a:noFill/>
          </a:ln>
        </p:spPr>
      </p:pic>
      <p:sp>
        <p:nvSpPr>
          <p:cNvPr id="231" name="Объект 2"/>
          <p:cNvSpPr/>
          <p:nvPr/>
        </p:nvSpPr>
        <p:spPr>
          <a:xfrm>
            <a:off x="481680" y="968040"/>
            <a:ext cx="7800120" cy="2447640"/>
          </a:xfrm>
          <a:prstGeom prst="rect">
            <a:avLst/>
          </a:prstGeom>
          <a:noFill/>
          <a:ln w="0">
            <a:noFill/>
          </a:ln>
        </p:spPr>
        <p:style>
          <a:lnRef idx="0"/>
          <a:fillRef idx="0"/>
          <a:effectRef idx="0"/>
          <a:fontRef idx="minor"/>
        </p:style>
        <p:txBody>
          <a:bodyPr lIns="90000" rIns="90000" tIns="45000" bIns="45000" anchor="t">
            <a:noAutofit/>
          </a:bodyPr>
          <a:p>
            <a:pPr>
              <a:lnSpc>
                <a:spcPct val="80000"/>
              </a:lnSpc>
              <a:spcBef>
                <a:spcPts val="439"/>
              </a:spcBef>
              <a:tabLst>
                <a:tab algn="l" pos="0"/>
              </a:tabLst>
            </a:pPr>
            <a:r>
              <a:rPr b="0" lang="uk-UA" sz="2200" spc="-1" strike="noStrike">
                <a:solidFill>
                  <a:srgbClr val="000000"/>
                </a:solidFill>
                <a:latin typeface="Arial Narrow"/>
                <a:ea typeface="DejaVu Sans"/>
              </a:rPr>
              <a:t>	</a:t>
            </a:r>
            <a:endParaRPr b="0" lang="uk-UA" sz="2200" spc="-1" strike="noStrike">
              <a:solidFill>
                <a:srgbClr val="000000"/>
              </a:solidFill>
              <a:latin typeface="Arial"/>
            </a:endParaRPr>
          </a:p>
          <a:p>
            <a:pPr algn="ctr">
              <a:lnSpc>
                <a:spcPct val="80000"/>
              </a:lnSpc>
              <a:spcBef>
                <a:spcPts val="2299"/>
              </a:spcBef>
              <a:tabLst>
                <a:tab algn="l" pos="0"/>
              </a:tabLst>
            </a:pPr>
            <a:r>
              <a:rPr b="0" lang="uk-UA" sz="4000" spc="-1" strike="noStrike">
                <a:solidFill>
                  <a:schemeClr val="accent1">
                    <a:lumMod val="75000"/>
                  </a:schemeClr>
                </a:solidFill>
                <a:latin typeface="Arial Narrow"/>
                <a:ea typeface="DejaVu Sans"/>
              </a:rPr>
              <a:t> </a:t>
            </a:r>
            <a:r>
              <a:rPr b="1" i="1" lang="uk-UA" sz="11500" spc="-1" strike="noStrike">
                <a:solidFill>
                  <a:schemeClr val="accent1">
                    <a:lumMod val="75000"/>
                  </a:schemeClr>
                </a:solidFill>
                <a:latin typeface="Sitka Text"/>
                <a:ea typeface="DejaVu Sans"/>
              </a:rPr>
              <a:t>Дякуємо </a:t>
            </a:r>
            <a:endParaRPr b="0" lang="uk-UA" sz="11500" spc="-1" strike="noStrike">
              <a:solidFill>
                <a:srgbClr val="000000"/>
              </a:solidFill>
              <a:latin typeface="Arial"/>
            </a:endParaRPr>
          </a:p>
          <a:p>
            <a:pPr algn="ctr">
              <a:lnSpc>
                <a:spcPct val="80000"/>
              </a:lnSpc>
              <a:spcBef>
                <a:spcPts val="2299"/>
              </a:spcBef>
              <a:tabLst>
                <a:tab algn="l" pos="0"/>
              </a:tabLst>
            </a:pPr>
            <a:r>
              <a:rPr b="1" i="1" lang="uk-UA" sz="11500" spc="-1" strike="noStrike">
                <a:solidFill>
                  <a:schemeClr val="accent1">
                    <a:lumMod val="50000"/>
                  </a:schemeClr>
                </a:solidFill>
                <a:latin typeface="Sitka Text"/>
                <a:ea typeface="DejaVu Sans"/>
              </a:rPr>
              <a:t>за увагу!</a:t>
            </a:r>
            <a:endParaRPr b="0" lang="uk-UA" sz="1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01"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pic>
        <p:nvPicPr>
          <p:cNvPr id="102" name="Picture 4" descr="ЙОНІЗАЦІЙНА Й БІОЛОГІЧНА ДІЇ РАДІОАКТИВНОГО ВИПРОМІНЮВАННЯ - ФІЗИКА АТОМА  ТА АТОМНОГО ЯДРА. ФІЗИЧНІ ОСНОВИ АТОМНОЇ ЕНЕРГЕТИКИ - Підручник Фізика 9  клас з поглибленим вивченням - Т М. Засєкіна - Оріон 2017 рік"/>
          <p:cNvPicPr/>
          <p:nvPr/>
        </p:nvPicPr>
        <p:blipFill>
          <a:blip r:embed="rId1"/>
          <a:stretch/>
        </p:blipFill>
        <p:spPr>
          <a:xfrm>
            <a:off x="107640" y="1484640"/>
            <a:ext cx="8856360" cy="4953960"/>
          </a:xfrm>
          <a:prstGeom prst="rect">
            <a:avLst/>
          </a:prstGeom>
          <a:ln w="0">
            <a:noFill/>
          </a:ln>
        </p:spPr>
      </p:pic>
    </p:spTree>
  </p:cSld>
  <p:transition spd="slow">
    <p:wipe dir="l"/>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04"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sp>
        <p:nvSpPr>
          <p:cNvPr id="105" name="Объект 2"/>
          <p:cNvSpPr/>
          <p:nvPr/>
        </p:nvSpPr>
        <p:spPr>
          <a:xfrm>
            <a:off x="179640" y="1246320"/>
            <a:ext cx="5616000" cy="5422320"/>
          </a:xfrm>
          <a:prstGeom prst="rect">
            <a:avLst/>
          </a:prstGeom>
          <a:noFill/>
          <a:ln w="0">
            <a:noFill/>
          </a:ln>
        </p:spPr>
        <p:style>
          <a:lnRef idx="0"/>
          <a:fillRef idx="0"/>
          <a:effectRef idx="0"/>
          <a:fontRef idx="minor"/>
        </p:style>
        <p:txBody>
          <a:bodyPr lIns="90000" rIns="90000" tIns="45000" bIns="45000" anchor="t">
            <a:normAutofit fontScale="51000"/>
          </a:bodyPr>
          <a:p>
            <a:pPr algn="just">
              <a:lnSpc>
                <a:spcPct val="110000"/>
              </a:lnSpc>
              <a:spcBef>
                <a:spcPts val="760"/>
              </a:spcBef>
              <a:tabLst>
                <a:tab algn="l" pos="0"/>
              </a:tabLst>
            </a:pPr>
            <a:r>
              <a:rPr b="0" lang="en-US" sz="2600" spc="-1" strike="noStrike">
                <a:solidFill>
                  <a:srgbClr val="000000"/>
                </a:solidFill>
                <a:latin typeface="Constantia"/>
                <a:ea typeface="DejaVu Sans"/>
              </a:rPr>
              <a:t>	</a:t>
            </a:r>
            <a:r>
              <a:rPr b="0" lang="uk-UA" sz="3800" spc="-1" strike="noStrike">
                <a:solidFill>
                  <a:srgbClr val="000000"/>
                </a:solidFill>
                <a:latin typeface="Arial Narrow"/>
                <a:ea typeface="DejaVu Sans"/>
              </a:rPr>
              <a:t>Альфа- та бета-частинки добре затримуються одягом, тому небезпеку становлять в першу чергу при потраплянні на шкіру або всередину організму. </a:t>
            </a:r>
            <a:endParaRPr b="0" lang="uk-UA" sz="3800" spc="-1" strike="noStrike">
              <a:solidFill>
                <a:srgbClr val="000000"/>
              </a:solidFill>
              <a:latin typeface="Arial"/>
            </a:endParaRPr>
          </a:p>
          <a:p>
            <a:pPr algn="just">
              <a:lnSpc>
                <a:spcPct val="110000"/>
              </a:lnSpc>
              <a:spcBef>
                <a:spcPts val="760"/>
              </a:spcBef>
              <a:tabLst>
                <a:tab algn="l" pos="0"/>
              </a:tabLst>
            </a:pPr>
            <a:r>
              <a:rPr b="0" lang="uk-UA" sz="3800" spc="-1" strike="noStrike">
                <a:solidFill>
                  <a:srgbClr val="000000"/>
                </a:solidFill>
                <a:latin typeface="Arial Narrow"/>
                <a:ea typeface="DejaVu Sans"/>
              </a:rPr>
              <a:t>	</a:t>
            </a:r>
            <a:r>
              <a:rPr b="0" lang="uk-UA" sz="3800" spc="-1" strike="noStrike">
                <a:solidFill>
                  <a:srgbClr val="000000"/>
                </a:solidFill>
                <a:latin typeface="Arial Narrow"/>
                <a:ea typeface="DejaVu Sans"/>
              </a:rPr>
              <a:t>Основним фактором впливу бета-випромінювання на організм є створювана ним іонізація. Вона може призвести до порушення метаболізму в клітині і в подальшому до її смерті. Особливо небезпечною є вивільнення енергії альфа- та бета-частинок поруч з молекулою ДНК, що призводить до потенційно онконебезпечних мутацій. У випадку більших доз опромінення, одночасна загибель великої кількості клітин у тканинах може викликати їх патологічні зміни (променева хвороба). Найбільш вразливими для радіації є слизові оболонки, органи кровотворення. Загибель нервових клітин є небезпечною через їх низький рівень відновлення.</a:t>
            </a:r>
            <a:endParaRPr b="0" lang="uk-UA" sz="3800" spc="-1" strike="noStrike">
              <a:solidFill>
                <a:srgbClr val="000000"/>
              </a:solidFill>
              <a:latin typeface="Arial"/>
            </a:endParaRPr>
          </a:p>
        </p:txBody>
      </p:sp>
      <p:pic>
        <p:nvPicPr>
          <p:cNvPr id="106" name="Picture 5" descr="Росія погрожує Чорнобилем-2. Що робити у разі радіаційної аварії: алгоритм  дій – Біляївка.City"/>
          <p:cNvPicPr/>
          <p:nvPr/>
        </p:nvPicPr>
        <p:blipFill>
          <a:blip r:embed="rId1"/>
          <a:stretch/>
        </p:blipFill>
        <p:spPr>
          <a:xfrm>
            <a:off x="5920920" y="2565000"/>
            <a:ext cx="2950200" cy="2051280"/>
          </a:xfrm>
          <a:prstGeom prst="rect">
            <a:avLst/>
          </a:prstGeom>
          <a:ln w="0">
            <a:noFill/>
          </a:ln>
          <a:effectLst>
            <a:outerShdw algn="ctr" blurRad="63360" rotWithShape="0" sx="102000" sy="102000">
              <a:srgbClr val="00b0f0">
                <a:alpha val="40000"/>
              </a:srgbClr>
            </a:outerShdw>
          </a:effectLst>
        </p:spPr>
      </p:pic>
      <p:pic>
        <p:nvPicPr>
          <p:cNvPr id="107" name="Picture 7" descr="Відновлення після радіотерапії наслідки лікування"/>
          <p:cNvPicPr/>
          <p:nvPr/>
        </p:nvPicPr>
        <p:blipFill>
          <a:blip r:embed="rId2"/>
          <a:stretch/>
        </p:blipFill>
        <p:spPr>
          <a:xfrm>
            <a:off x="5920920" y="4797000"/>
            <a:ext cx="2950200" cy="1871640"/>
          </a:xfrm>
          <a:prstGeom prst="rect">
            <a:avLst/>
          </a:prstGeom>
          <a:ln w="0">
            <a:noFill/>
          </a:ln>
          <a:effectLst>
            <a:outerShdw algn="ctr" blurRad="63360" rotWithShape="0" sx="102000" sy="102000">
              <a:srgbClr val="00b0f0">
                <a:alpha val="40000"/>
              </a:srgbClr>
            </a:outerShdw>
          </a:effectLst>
        </p:spPr>
      </p:pic>
      <p:pic>
        <p:nvPicPr>
          <p:cNvPr id="108" name="Picture 2" descr="Російські військові отримали сильні дози опромінення на ЧАЕС"/>
          <p:cNvPicPr/>
          <p:nvPr/>
        </p:nvPicPr>
        <p:blipFill>
          <a:blip r:embed="rId3"/>
          <a:stretch/>
        </p:blipFill>
        <p:spPr>
          <a:xfrm>
            <a:off x="5920920" y="739080"/>
            <a:ext cx="2950200" cy="168552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10"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sp>
        <p:nvSpPr>
          <p:cNvPr id="111" name="Прямоугольник 5"/>
          <p:cNvSpPr/>
          <p:nvPr/>
        </p:nvSpPr>
        <p:spPr>
          <a:xfrm>
            <a:off x="222480" y="1196280"/>
            <a:ext cx="5501160" cy="5787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uk-UA" sz="2200" spc="-1" strike="noStrike">
                <a:solidFill>
                  <a:srgbClr val="000000"/>
                </a:solidFill>
                <a:latin typeface="Arial Narrow"/>
                <a:ea typeface="DejaVu Sans"/>
              </a:rPr>
              <a:t>	</a:t>
            </a:r>
            <a:r>
              <a:rPr b="0" lang="uk-UA" sz="2200" spc="-1" strike="noStrike">
                <a:solidFill>
                  <a:srgbClr val="000000"/>
                </a:solidFill>
                <a:latin typeface="Arial Narrow"/>
                <a:ea typeface="DejaVu Sans"/>
              </a:rPr>
              <a:t> </a:t>
            </a:r>
            <a:r>
              <a:rPr b="0" lang="uk-UA" sz="2200" spc="-1" strike="noStrike">
                <a:solidFill>
                  <a:srgbClr val="000000"/>
                </a:solidFill>
                <a:latin typeface="Arial Narrow"/>
                <a:ea typeface="DejaVu Sans"/>
              </a:rPr>
              <a:t>У результаті дії іонізуючого випромінювання на організм люди­ни в тканинах можуть виникати складні фізичні, хімічні та біологічні процеси. При цьому порушується нормальне протікання біохімічних реакцій та обмін речовин в організмі.</a:t>
            </a:r>
            <a:endParaRPr b="0" lang="uk-UA" sz="2200" spc="-1" strike="noStrike">
              <a:solidFill>
                <a:srgbClr val="000000"/>
              </a:solidFill>
              <a:latin typeface="Arial"/>
            </a:endParaRPr>
          </a:p>
          <a:p>
            <a:pPr algn="just">
              <a:lnSpc>
                <a:spcPct val="100000"/>
              </a:lnSpc>
            </a:pPr>
            <a:r>
              <a:rPr b="0" lang="uk-UA" sz="2200" spc="-1" strike="noStrike">
                <a:solidFill>
                  <a:srgbClr val="000000"/>
                </a:solidFill>
                <a:latin typeface="Arial Narrow"/>
                <a:ea typeface="DejaVu Sans"/>
              </a:rPr>
              <a:t>	</a:t>
            </a:r>
            <a:r>
              <a:rPr b="0" lang="uk-UA" sz="2200" spc="-1" strike="noStrike">
                <a:solidFill>
                  <a:srgbClr val="000000"/>
                </a:solidFill>
                <a:latin typeface="Arial Narrow"/>
                <a:ea typeface="DejaVu Sans"/>
              </a:rPr>
              <a:t>При незначних дозах опромінення ура­жені тканини відновлюються. Тривалий вплив доз, які перевищують гранично допустимі межі, може викликати незворотні зміни в окре­мих органах або у всьому організмі й виразитися в хронічній формі променевої хвороби. Віддаленими наслідками променевого уражен­ня можуть бути променеві катаракти, злоякісні пухлини.</a:t>
            </a:r>
            <a:endParaRPr b="0" lang="uk-UA" sz="2200" spc="-1" strike="noStrike">
              <a:solidFill>
                <a:srgbClr val="000000"/>
              </a:solidFill>
              <a:latin typeface="Arial"/>
            </a:endParaRPr>
          </a:p>
          <a:p>
            <a:pPr algn="just">
              <a:lnSpc>
                <a:spcPct val="100000"/>
              </a:lnSpc>
            </a:pPr>
            <a:r>
              <a:rPr b="0" lang="ru-RU" sz="2200" spc="-1" strike="noStrike">
                <a:solidFill>
                  <a:srgbClr val="000000"/>
                </a:solidFill>
                <a:latin typeface="Arial Narrow"/>
                <a:ea typeface="DejaVu Sans"/>
              </a:rPr>
              <a:t>.</a:t>
            </a:r>
            <a:endParaRPr b="0" lang="uk-UA" sz="2200" spc="-1" strike="noStrike">
              <a:solidFill>
                <a:srgbClr val="000000"/>
              </a:solidFill>
              <a:latin typeface="Arial"/>
            </a:endParaRPr>
          </a:p>
          <a:p>
            <a:pPr>
              <a:lnSpc>
                <a:spcPct val="100000"/>
              </a:lnSpc>
            </a:pPr>
            <a:endParaRPr b="0" lang="uk-UA" sz="2200" spc="-1" strike="noStrike">
              <a:solidFill>
                <a:srgbClr val="000000"/>
              </a:solidFill>
              <a:latin typeface="Arial"/>
            </a:endParaRPr>
          </a:p>
        </p:txBody>
      </p:sp>
      <p:pic>
        <p:nvPicPr>
          <p:cNvPr id="112" name="Picture 2" descr="Неудобные тайны Чернобыля: все, кого лечили в Москве — умерли. Все,  попавшие в киевскую клинику- выжили. Благодаря одному упрямому человеку.  Новости надзвичайны в Украине Харькове. Весь Харьков"/>
          <p:cNvPicPr/>
          <p:nvPr/>
        </p:nvPicPr>
        <p:blipFill>
          <a:blip r:embed="rId1"/>
          <a:stretch/>
        </p:blipFill>
        <p:spPr>
          <a:xfrm>
            <a:off x="6004800" y="3132000"/>
            <a:ext cx="2909880" cy="1636560"/>
          </a:xfrm>
          <a:prstGeom prst="rect">
            <a:avLst/>
          </a:prstGeom>
          <a:ln w="0">
            <a:noFill/>
          </a:ln>
          <a:effectLst>
            <a:outerShdw algn="ctr" blurRad="63360" rotWithShape="0" sx="102000" sy="102000">
              <a:srgbClr val="00b0f0">
                <a:alpha val="40000"/>
              </a:srgbClr>
            </a:outerShdw>
          </a:effectLst>
        </p:spPr>
      </p:pic>
      <p:sp>
        <p:nvSpPr>
          <p:cNvPr id="113" name="AutoShape 4"/>
          <p:cNvSpPr/>
          <p:nvPr/>
        </p:nvSpPr>
        <p:spPr>
          <a:xfrm>
            <a:off x="155520" y="-14436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sp>
        <p:nvSpPr>
          <p:cNvPr id="114" name="AutoShape 6"/>
          <p:cNvSpPr/>
          <p:nvPr/>
        </p:nvSpPr>
        <p:spPr>
          <a:xfrm>
            <a:off x="307800" y="792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uk-UA" sz="1800" spc="-1" strike="noStrike">
              <a:solidFill>
                <a:srgbClr val="000000"/>
              </a:solidFill>
              <a:latin typeface="Constantia"/>
              <a:ea typeface="DejaVu Sans"/>
            </a:endParaRPr>
          </a:p>
        </p:txBody>
      </p:sp>
      <p:pic>
        <p:nvPicPr>
          <p:cNvPr id="115" name="Picture 8" descr="Ликвидаторы правда пили водку ящиками? Что стало с шахтерами? Легасов  прятал записи от КГБ? Отвечаем на вопросы, оставшиеся после финала « Чернобыля» — Meduza"/>
          <p:cNvPicPr/>
          <p:nvPr/>
        </p:nvPicPr>
        <p:blipFill>
          <a:blip r:embed="rId2"/>
          <a:stretch/>
        </p:blipFill>
        <p:spPr>
          <a:xfrm>
            <a:off x="6004800" y="1052640"/>
            <a:ext cx="2909880" cy="1943280"/>
          </a:xfrm>
          <a:prstGeom prst="rect">
            <a:avLst/>
          </a:prstGeom>
          <a:ln w="0">
            <a:noFill/>
          </a:ln>
          <a:effectLst>
            <a:outerShdw algn="ctr" blurRad="63360" rotWithShape="0" sx="102000" sy="102000">
              <a:srgbClr val="00b0f0">
                <a:alpha val="40000"/>
              </a:srgbClr>
            </a:outerShdw>
          </a:effectLst>
        </p:spPr>
      </p:pic>
      <p:pic>
        <p:nvPicPr>
          <p:cNvPr id="116" name="Picture 10" descr="Панельки и плед с оленями: Как сериал «Чернобыль» воссоздает атмосферу СССР  — Статьи на Кинопоиске"/>
          <p:cNvPicPr/>
          <p:nvPr/>
        </p:nvPicPr>
        <p:blipFill>
          <a:blip r:embed="rId3"/>
          <a:stretch/>
        </p:blipFill>
        <p:spPr>
          <a:xfrm>
            <a:off x="6004800" y="4869000"/>
            <a:ext cx="2909880" cy="1629360"/>
          </a:xfrm>
          <a:prstGeom prst="rect">
            <a:avLst/>
          </a:prstGeom>
          <a:ln w="0">
            <a:noFill/>
          </a:ln>
          <a:effectLst>
            <a:outerShdw algn="ctr" blurRad="63360" rotWithShape="0" sx="102000" sy="102000">
              <a:srgbClr val="00b0f0">
                <a:alpha val="40000"/>
              </a:srgbClr>
            </a:outerShdw>
          </a:effectLst>
        </p:spPr>
      </p:pic>
    </p:spTree>
  </p:cSld>
  <p:transition spd="slow">
    <p:wipe dir="l"/>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18"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pic>
        <p:nvPicPr>
          <p:cNvPr id="119" name="Picture 3" descr="C:\Users\Оборона\Desktop\небезпечні\vlasov.jpg"/>
          <p:cNvPicPr/>
          <p:nvPr/>
        </p:nvPicPr>
        <p:blipFill>
          <a:blip r:embed="rId1"/>
          <a:stretch/>
        </p:blipFill>
        <p:spPr>
          <a:xfrm>
            <a:off x="381960" y="959040"/>
            <a:ext cx="8346600" cy="5661360"/>
          </a:xfrm>
          <a:prstGeom prst="rect">
            <a:avLst/>
          </a:prstGeom>
          <a:ln w="0">
            <a:noFill/>
          </a:ln>
        </p:spPr>
      </p:pic>
      <p:pic>
        <p:nvPicPr>
          <p:cNvPr id="120" name="Рисунок 4" descr=""/>
          <p:cNvPicPr/>
          <p:nvPr/>
        </p:nvPicPr>
        <p:blipFill>
          <a:blip r:embed="rId2"/>
          <a:stretch/>
        </p:blipFill>
        <p:spPr>
          <a:xfrm>
            <a:off x="755640" y="4945320"/>
            <a:ext cx="431280" cy="450360"/>
          </a:xfrm>
          <a:prstGeom prst="rect">
            <a:avLst/>
          </a:prstGeom>
          <a:ln w="0">
            <a:noFill/>
          </a:ln>
        </p:spPr>
      </p:pic>
      <p:pic>
        <p:nvPicPr>
          <p:cNvPr id="121" name="Рисунок 8" descr=""/>
          <p:cNvPicPr/>
          <p:nvPr/>
        </p:nvPicPr>
        <p:blipFill>
          <a:blip r:embed="rId3"/>
          <a:stretch/>
        </p:blipFill>
        <p:spPr>
          <a:xfrm>
            <a:off x="5267520" y="3380040"/>
            <a:ext cx="352440" cy="367920"/>
          </a:xfrm>
          <a:prstGeom prst="rect">
            <a:avLst/>
          </a:prstGeom>
          <a:ln w="0">
            <a:noFill/>
          </a:ln>
        </p:spPr>
      </p:pic>
      <p:pic>
        <p:nvPicPr>
          <p:cNvPr id="122" name="Рисунок 5" descr=""/>
          <p:cNvPicPr/>
          <p:nvPr/>
        </p:nvPicPr>
        <p:blipFill>
          <a:blip r:embed="rId4"/>
          <a:stretch/>
        </p:blipFill>
        <p:spPr>
          <a:xfrm>
            <a:off x="755640" y="5440680"/>
            <a:ext cx="431280" cy="431280"/>
          </a:xfrm>
          <a:prstGeom prst="rect">
            <a:avLst/>
          </a:prstGeom>
          <a:ln w="0">
            <a:noFill/>
          </a:ln>
        </p:spPr>
      </p:pic>
      <p:pic>
        <p:nvPicPr>
          <p:cNvPr id="123" name="Рисунок 13" descr=""/>
          <p:cNvPicPr/>
          <p:nvPr/>
        </p:nvPicPr>
        <p:blipFill>
          <a:blip r:embed="rId5"/>
          <a:stretch/>
        </p:blipFill>
        <p:spPr>
          <a:xfrm>
            <a:off x="2411640" y="2781000"/>
            <a:ext cx="431280" cy="431280"/>
          </a:xfrm>
          <a:prstGeom prst="rect">
            <a:avLst/>
          </a:prstGeom>
          <a:ln w="0">
            <a:noFill/>
          </a:ln>
        </p:spPr>
      </p:pic>
      <p:pic>
        <p:nvPicPr>
          <p:cNvPr id="124" name="Рисунок 14" descr=""/>
          <p:cNvPicPr/>
          <p:nvPr/>
        </p:nvPicPr>
        <p:blipFill>
          <a:blip r:embed="rId6"/>
          <a:stretch/>
        </p:blipFill>
        <p:spPr>
          <a:xfrm>
            <a:off x="2179440" y="1989000"/>
            <a:ext cx="431280" cy="431280"/>
          </a:xfrm>
          <a:prstGeom prst="rect">
            <a:avLst/>
          </a:prstGeom>
          <a:ln w="0">
            <a:noFill/>
          </a:ln>
        </p:spPr>
      </p:pic>
      <p:pic>
        <p:nvPicPr>
          <p:cNvPr id="125" name="Рисунок 15" descr=""/>
          <p:cNvPicPr/>
          <p:nvPr/>
        </p:nvPicPr>
        <p:blipFill>
          <a:blip r:embed="rId7"/>
          <a:stretch/>
        </p:blipFill>
        <p:spPr>
          <a:xfrm>
            <a:off x="3780000" y="1556640"/>
            <a:ext cx="431280" cy="431280"/>
          </a:xfrm>
          <a:prstGeom prst="rect">
            <a:avLst/>
          </a:prstGeom>
          <a:ln w="0">
            <a:noFill/>
          </a:ln>
        </p:spPr>
      </p:pic>
      <p:pic>
        <p:nvPicPr>
          <p:cNvPr id="126" name="Рисунок 16" descr=""/>
          <p:cNvPicPr/>
          <p:nvPr/>
        </p:nvPicPr>
        <p:blipFill>
          <a:blip r:embed="rId8"/>
          <a:stretch/>
        </p:blipFill>
        <p:spPr>
          <a:xfrm>
            <a:off x="6516360" y="3923280"/>
            <a:ext cx="431280" cy="431280"/>
          </a:xfrm>
          <a:prstGeom prst="rect">
            <a:avLst/>
          </a:prstGeom>
          <a:ln w="0">
            <a:noFill/>
          </a:ln>
        </p:spPr>
      </p:pic>
      <p:pic>
        <p:nvPicPr>
          <p:cNvPr id="127" name="Рисунок 17" descr=""/>
          <p:cNvPicPr/>
          <p:nvPr/>
        </p:nvPicPr>
        <p:blipFill>
          <a:blip r:embed="rId9"/>
          <a:stretch/>
        </p:blipFill>
        <p:spPr>
          <a:xfrm>
            <a:off x="4689360" y="3990600"/>
            <a:ext cx="431280" cy="431280"/>
          </a:xfrm>
          <a:prstGeom prst="rect">
            <a:avLst/>
          </a:prstGeom>
          <a:ln w="0">
            <a:noFill/>
          </a:ln>
        </p:spPr>
      </p:pic>
      <p:pic>
        <p:nvPicPr>
          <p:cNvPr id="128" name="Рисунок 18" descr=""/>
          <p:cNvPicPr/>
          <p:nvPr/>
        </p:nvPicPr>
        <p:blipFill>
          <a:blip r:embed="rId10"/>
          <a:stretch/>
        </p:blipFill>
        <p:spPr>
          <a:xfrm>
            <a:off x="4897800" y="3380040"/>
            <a:ext cx="352440" cy="367920"/>
          </a:xfrm>
          <a:prstGeom prst="rect">
            <a:avLst/>
          </a:prstGeom>
          <a:ln w="0">
            <a:noFill/>
          </a:ln>
        </p:spPr>
      </p:pic>
      <p:pic>
        <p:nvPicPr>
          <p:cNvPr id="129" name="Рисунок 19" descr=""/>
          <p:cNvPicPr/>
          <p:nvPr/>
        </p:nvPicPr>
        <p:blipFill>
          <a:blip r:embed="rId11"/>
          <a:stretch/>
        </p:blipFill>
        <p:spPr>
          <a:xfrm>
            <a:off x="5067000" y="3742920"/>
            <a:ext cx="352440" cy="367920"/>
          </a:xfrm>
          <a:prstGeom prst="rect">
            <a:avLst/>
          </a:prstGeom>
          <a:ln w="0">
            <a:noFill/>
          </a:ln>
        </p:spPr>
      </p:pic>
    </p:spTree>
  </p:cSld>
  <p:transition spd="slow">
    <p:wipe dir="l"/>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31" name="PlaceHolder 2"/>
          <p:cNvSpPr>
            <a:spLocks noGrp="1"/>
          </p:cNvSpPr>
          <p:nvPr>
            <p:ph/>
          </p:nvPr>
        </p:nvSpPr>
        <p:spPr>
          <a:xfrm>
            <a:off x="1043640" y="4077000"/>
            <a:ext cx="8182440" cy="5216760"/>
          </a:xfrm>
          <a:prstGeom prst="rect">
            <a:avLst/>
          </a:prstGeom>
          <a:noFill/>
          <a:ln w="0">
            <a:noFill/>
          </a:ln>
        </p:spPr>
        <p:txBody>
          <a:bodyPr lIns="90000" rIns="90000" tIns="45000" bIns="45000" anchor="t">
            <a:normAutofit/>
          </a:bodyPr>
          <a:p>
            <a:pPr indent="0" algn="just">
              <a:lnSpc>
                <a:spcPct val="100000"/>
              </a:lnSpc>
              <a:spcBef>
                <a:spcPts val="400"/>
              </a:spcBef>
              <a:buNone/>
              <a:tabLst>
                <a:tab algn="l" pos="0"/>
              </a:tabLst>
            </a:pPr>
            <a:r>
              <a:rPr b="0" lang="uk-UA" sz="2000" spc="-1" strike="noStrike">
                <a:solidFill>
                  <a:srgbClr val="000000"/>
                </a:solidFill>
                <a:latin typeface="Arial Narrow"/>
              </a:rPr>
              <a:t> </a:t>
            </a:r>
            <a:r>
              <a:rPr b="0" lang="uk-UA" sz="2000" spc="-1" strike="noStrike">
                <a:solidFill>
                  <a:srgbClr val="000000"/>
                </a:solidFill>
                <a:latin typeface="Arial Narrow"/>
              </a:rPr>
              <a:t>	</a:t>
            </a:r>
            <a:endParaRPr b="0" lang="uk-UA" sz="2000" spc="-1" strike="noStrike">
              <a:solidFill>
                <a:srgbClr val="000000"/>
              </a:solidFill>
              <a:latin typeface="Arial"/>
            </a:endParaRPr>
          </a:p>
        </p:txBody>
      </p:sp>
      <p:pic>
        <p:nvPicPr>
          <p:cNvPr id="132" name="Picture 2" descr=""/>
          <p:cNvPicPr/>
          <p:nvPr/>
        </p:nvPicPr>
        <p:blipFill>
          <a:blip r:embed="rId1"/>
          <a:stretch/>
        </p:blipFill>
        <p:spPr>
          <a:xfrm>
            <a:off x="467640" y="1082880"/>
            <a:ext cx="7920000" cy="5508000"/>
          </a:xfrm>
          <a:prstGeom prst="rect">
            <a:avLst/>
          </a:prstGeom>
          <a:ln w="0">
            <a:noFill/>
          </a:ln>
        </p:spPr>
      </p:pic>
    </p:spTree>
  </p:cSld>
  <p:transition spd="slow">
    <p:wipe dir="l"/>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34" name="PlaceHolder 2"/>
          <p:cNvSpPr>
            <a:spLocks noGrp="1"/>
          </p:cNvSpPr>
          <p:nvPr>
            <p:ph/>
          </p:nvPr>
        </p:nvSpPr>
        <p:spPr>
          <a:xfrm>
            <a:off x="441720" y="1072440"/>
            <a:ext cx="8182440" cy="5360760"/>
          </a:xfrm>
          <a:prstGeom prst="rect">
            <a:avLst/>
          </a:prstGeom>
          <a:noFill/>
          <a:ln w="0">
            <a:noFill/>
          </a:ln>
        </p:spPr>
        <p:txBody>
          <a:bodyPr lIns="90000" rIns="90000" tIns="45000" bIns="45000" anchor="t">
            <a:normAutofit fontScale="43000"/>
          </a:bodyPr>
          <a:p>
            <a:pPr indent="0">
              <a:lnSpc>
                <a:spcPct val="100000"/>
              </a:lnSpc>
              <a:spcBef>
                <a:spcPts val="1020"/>
              </a:spcBef>
              <a:buNone/>
              <a:tabLst>
                <a:tab algn="l" pos="0"/>
              </a:tabLst>
            </a:pPr>
            <a:r>
              <a:rPr b="1" lang="uk-UA" sz="5100" spc="-1" strike="noStrike">
                <a:solidFill>
                  <a:srgbClr val="000000"/>
                </a:solidFill>
                <a:latin typeface="Arial Narrow"/>
              </a:rPr>
              <a:t> </a:t>
            </a:r>
            <a:endParaRPr b="0" lang="uk-UA" sz="5100" spc="-1" strike="noStrike">
              <a:solidFill>
                <a:srgbClr val="000000"/>
              </a:solidFill>
              <a:latin typeface="Arial"/>
            </a:endParaRPr>
          </a:p>
          <a:p>
            <a:pPr indent="0" algn="just">
              <a:lnSpc>
                <a:spcPct val="100000"/>
              </a:lnSpc>
              <a:spcBef>
                <a:spcPts val="1020"/>
              </a:spcBef>
              <a:buNone/>
              <a:tabLst>
                <a:tab algn="l" pos="0"/>
              </a:tabLst>
            </a:pPr>
            <a:r>
              <a:rPr b="0" lang="uk-UA" sz="5100" spc="-1" strike="noStrike">
                <a:solidFill>
                  <a:srgbClr val="000000"/>
                </a:solidFill>
                <a:latin typeface="Arial Narrow"/>
              </a:rPr>
              <a:t>	</a:t>
            </a:r>
            <a:r>
              <a:rPr b="0" lang="uk-UA" sz="5100" spc="-1" strike="noStrike">
                <a:solidFill>
                  <a:srgbClr val="000000"/>
                </a:solidFill>
                <a:latin typeface="Arial Narrow"/>
              </a:rPr>
              <a:t>Радіаційно-ядерна аварія - це будь-яка незапланована подія на об'єкті з радіаційно-ядерною технологією, якщо при виникненні її відбувається втрата контролю над ланцюговою ядерною реакцією і виникає реальна чи потенційна загроза самочинної ланцюгової реакції.</a:t>
            </a:r>
            <a:endParaRPr b="0" lang="uk-UA" sz="5100" spc="-1" strike="noStrike">
              <a:solidFill>
                <a:srgbClr val="000000"/>
              </a:solidFill>
              <a:latin typeface="Arial"/>
            </a:endParaRPr>
          </a:p>
          <a:p>
            <a:pPr indent="0" algn="just">
              <a:lnSpc>
                <a:spcPct val="100000"/>
              </a:lnSpc>
              <a:spcBef>
                <a:spcPts val="1020"/>
              </a:spcBef>
              <a:buNone/>
              <a:tabLst>
                <a:tab algn="l" pos="0"/>
              </a:tabLst>
            </a:pPr>
            <a:r>
              <a:rPr b="0" lang="uk-UA" sz="5100" spc="-1" strike="noStrike">
                <a:solidFill>
                  <a:srgbClr val="000000"/>
                </a:solidFill>
                <a:latin typeface="Arial Narrow"/>
              </a:rPr>
              <a:t>	</a:t>
            </a:r>
            <a:r>
              <a:rPr b="0" lang="uk-UA" sz="5100" spc="-1" strike="noStrike">
                <a:solidFill>
                  <a:srgbClr val="000000"/>
                </a:solidFill>
                <a:latin typeface="Arial Narrow"/>
              </a:rPr>
              <a:t>За ймовірністю виникнення і наслідками аварії ядерних реакторів поділяються на проектні і запроектні.</a:t>
            </a:r>
            <a:endParaRPr b="0" lang="uk-UA" sz="5100" spc="-1" strike="noStrike">
              <a:solidFill>
                <a:srgbClr val="000000"/>
              </a:solidFill>
              <a:latin typeface="Arial"/>
            </a:endParaRPr>
          </a:p>
          <a:p>
            <a:pPr indent="0" algn="just">
              <a:lnSpc>
                <a:spcPct val="100000"/>
              </a:lnSpc>
              <a:spcBef>
                <a:spcPts val="1020"/>
              </a:spcBef>
              <a:buNone/>
              <a:tabLst>
                <a:tab algn="l" pos="0"/>
              </a:tabLst>
            </a:pPr>
            <a:r>
              <a:rPr b="0" lang="uk-UA" sz="5100" spc="-1" strike="noStrike">
                <a:solidFill>
                  <a:srgbClr val="000000"/>
                </a:solidFill>
                <a:latin typeface="Arial Narrow"/>
              </a:rPr>
              <a:t>	</a:t>
            </a:r>
            <a:r>
              <a:rPr b="0" lang="uk-UA" sz="5100" spc="-1" strike="noStrike">
                <a:solidFill>
                  <a:srgbClr val="000000"/>
                </a:solidFill>
                <a:latin typeface="Arial Narrow"/>
              </a:rPr>
              <a:t>Проектні аварії - це передбачені ситуації на усунення яких передбачені проектом певні засоби та конструктивні елементи і при цьому не відбувається значного переопромінення персоналу і окремих груп населення. </a:t>
            </a:r>
            <a:endParaRPr b="0" lang="uk-UA" sz="5100" spc="-1" strike="noStrike">
              <a:solidFill>
                <a:srgbClr val="000000"/>
              </a:solidFill>
              <a:latin typeface="Arial"/>
            </a:endParaRPr>
          </a:p>
          <a:p>
            <a:pPr indent="0" algn="just">
              <a:lnSpc>
                <a:spcPct val="100000"/>
              </a:lnSpc>
              <a:spcBef>
                <a:spcPts val="1020"/>
              </a:spcBef>
              <a:buNone/>
              <a:tabLst>
                <a:tab algn="l" pos="0"/>
              </a:tabLst>
            </a:pPr>
            <a:r>
              <a:rPr b="0" lang="uk-UA" sz="5100" spc="-1" strike="noStrike">
                <a:solidFill>
                  <a:srgbClr val="000000"/>
                </a:solidFill>
                <a:latin typeface="Arial Narrow"/>
              </a:rPr>
              <a:t>	</a:t>
            </a:r>
            <a:r>
              <a:rPr b="0" lang="uk-UA" sz="5100" spc="-1" strike="noStrike">
                <a:solidFill>
                  <a:srgbClr val="000000"/>
                </a:solidFill>
                <a:latin typeface="Arial Narrow"/>
              </a:rPr>
              <a:t>Запроектні аварії, це ті, що приводять до значного руйнування активної зони реактора (&gt; 20% твелів). Внаслідок цього відбувається переопромінення персоналу та населення і значне забруднення навколишнього середовища.</a:t>
            </a:r>
            <a:endParaRPr b="0" lang="uk-UA" sz="5100" spc="-1" strike="noStrike">
              <a:solidFill>
                <a:srgbClr val="000000"/>
              </a:solidFill>
              <a:latin typeface="Arial"/>
            </a:endParaRPr>
          </a:p>
        </p:txBody>
      </p:sp>
      <p:sp>
        <p:nvSpPr>
          <p:cNvPr id="135" name="Объект 2"/>
          <p:cNvSpPr/>
          <p:nvPr/>
        </p:nvSpPr>
        <p:spPr>
          <a:xfrm>
            <a:off x="441720" y="112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36" name="Объект 2"/>
          <p:cNvSpPr/>
          <p:nvPr/>
        </p:nvSpPr>
        <p:spPr>
          <a:xfrm>
            <a:off x="471240" y="1412640"/>
            <a:ext cx="8352360" cy="521676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519"/>
              </a:spcBef>
              <a:tabLst>
                <a:tab algn="l" pos="0"/>
              </a:tabLst>
            </a:pPr>
            <a:endParaRPr b="0" lang="uk-UA" sz="2600" spc="-1" strike="noStrike">
              <a:solidFill>
                <a:srgbClr val="000000"/>
              </a:solidFill>
              <a:latin typeface="Arial Narrow"/>
              <a:ea typeface="DejaVu Sans"/>
            </a:endParaRPr>
          </a:p>
        </p:txBody>
      </p:sp>
    </p:spTree>
  </p:cSld>
  <p:transition spd="slow">
    <p:wipe dir="l"/>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395640" y="332640"/>
            <a:ext cx="8228880" cy="575280"/>
          </a:xfrm>
          <a:prstGeom prst="rect">
            <a:avLst/>
          </a:prstGeom>
          <a:noFill/>
          <a:ln w="0">
            <a:noFill/>
          </a:ln>
        </p:spPr>
        <p:txBody>
          <a:bodyPr lIns="0" rIns="0" tIns="45000" bIns="0" anchor="b">
            <a:noAutofit/>
          </a:bodyPr>
          <a:p>
            <a:pPr indent="0">
              <a:lnSpc>
                <a:spcPct val="100000"/>
              </a:lnSpc>
              <a:buNone/>
              <a:tabLst>
                <a:tab algn="l" pos="0"/>
              </a:tabLst>
            </a:pPr>
            <a:r>
              <a:rPr b="0" lang="uk-UA" sz="3600" spc="-1" strike="noStrike">
                <a:solidFill>
                  <a:srgbClr val="04617b"/>
                </a:solidFill>
                <a:latin typeface="Arial Narrow"/>
              </a:rPr>
              <a:t>Радіаційно-небезпечні об’єкти</a:t>
            </a:r>
            <a:endParaRPr b="0" lang="uk-UA" sz="3600" spc="-1" strike="noStrike">
              <a:solidFill>
                <a:srgbClr val="000000"/>
              </a:solidFill>
              <a:latin typeface="Arial"/>
            </a:endParaRPr>
          </a:p>
        </p:txBody>
      </p:sp>
      <p:sp>
        <p:nvSpPr>
          <p:cNvPr id="138" name="PlaceHolder 2"/>
          <p:cNvSpPr>
            <a:spLocks noGrp="1"/>
          </p:cNvSpPr>
          <p:nvPr>
            <p:ph/>
          </p:nvPr>
        </p:nvSpPr>
        <p:spPr>
          <a:xfrm>
            <a:off x="441720" y="1124640"/>
            <a:ext cx="8182440" cy="5504760"/>
          </a:xfrm>
          <a:prstGeom prst="rect">
            <a:avLst/>
          </a:prstGeom>
          <a:noFill/>
          <a:ln w="0">
            <a:noFill/>
          </a:ln>
        </p:spPr>
        <p:txBody>
          <a:bodyPr lIns="90000" rIns="90000" tIns="45000" bIns="45000" anchor="t">
            <a:normAutofit/>
          </a:bodyPr>
          <a:p>
            <a:pPr indent="0" algn="just">
              <a:lnSpc>
                <a:spcPct val="100000"/>
              </a:lnSpc>
              <a:spcBef>
                <a:spcPts val="479"/>
              </a:spcBef>
              <a:buNone/>
              <a:tabLst>
                <a:tab algn="l" pos="0"/>
              </a:tabLst>
            </a:pPr>
            <a:r>
              <a:rPr b="0" lang="en-US" sz="2400" spc="-1" strike="noStrike">
                <a:solidFill>
                  <a:srgbClr val="000000"/>
                </a:solidFill>
                <a:latin typeface="Arial Narrow"/>
              </a:rPr>
              <a:t>	</a:t>
            </a:r>
            <a:r>
              <a:rPr b="0" lang="uk-UA" sz="2400" spc="-1" strike="noStrike">
                <a:solidFill>
                  <a:srgbClr val="000000"/>
                </a:solidFill>
                <a:latin typeface="Arial Narrow"/>
              </a:rPr>
              <a:t>Для оцінки ситуацій, що можуть виникати при експлуатації ядерних реакторів, в багатьох країнах світу, у тому числі і в Україні, застосовується </a:t>
            </a:r>
            <a:r>
              <a:rPr b="1" lang="uk-UA" sz="2400" spc="-1" strike="noStrike">
                <a:solidFill>
                  <a:srgbClr val="000000"/>
                </a:solidFill>
                <a:latin typeface="Arial Narrow"/>
              </a:rPr>
              <a:t>Міжнародна шкала подій на АЕС,</a:t>
            </a:r>
            <a:r>
              <a:rPr b="0" lang="uk-UA" sz="2400" spc="-1" strike="noStrike">
                <a:solidFill>
                  <a:srgbClr val="000000"/>
                </a:solidFill>
                <a:latin typeface="Arial Narrow"/>
              </a:rPr>
              <a:t> котра була розроблена спеціалістами МАГАТЕ.</a:t>
            </a:r>
            <a:endParaRPr b="0" lang="uk-UA" sz="2400" spc="-1" strike="noStrike">
              <a:solidFill>
                <a:srgbClr val="000000"/>
              </a:solidFill>
              <a:latin typeface="Arial"/>
            </a:endParaRPr>
          </a:p>
          <a:p>
            <a:pPr indent="0" algn="just">
              <a:lnSpc>
                <a:spcPct val="100000"/>
              </a:lnSpc>
              <a:spcBef>
                <a:spcPts val="479"/>
              </a:spcBef>
              <a:buNone/>
              <a:tabLst>
                <a:tab algn="l" pos="0"/>
              </a:tabLst>
            </a:pPr>
            <a:r>
              <a:rPr b="0" lang="en-US" sz="2400" spc="-1" strike="noStrike">
                <a:solidFill>
                  <a:srgbClr val="000000"/>
                </a:solidFill>
                <a:latin typeface="Arial Narrow"/>
              </a:rPr>
              <a:t>	</a:t>
            </a:r>
            <a:r>
              <a:rPr b="0" lang="uk-UA" sz="2400" spc="-1" strike="noStrike">
                <a:solidFill>
                  <a:srgbClr val="000000"/>
                </a:solidFill>
                <a:latin typeface="Arial Narrow"/>
              </a:rPr>
              <a:t>Суть цієї шкали полягає в тому, що за наслідками для оточуючого середовища (величина радіоактивного викиду              по йоду-131) і населення (доза опромінення), а також для ядерного реактора і персоналу станції всі події на АЕС поділяються              на 7 класів: </a:t>
            </a:r>
            <a:endParaRPr b="0" lang="uk-UA" sz="2400" spc="-1" strike="noStrike">
              <a:solidFill>
                <a:srgbClr val="000000"/>
              </a:solidFill>
              <a:latin typeface="Arial"/>
            </a:endParaRPr>
          </a:p>
          <a:p>
            <a:pPr indent="0">
              <a:lnSpc>
                <a:spcPct val="100000"/>
              </a:lnSpc>
              <a:spcBef>
                <a:spcPts val="479"/>
              </a:spcBef>
              <a:buNone/>
              <a:tabLst>
                <a:tab algn="l" pos="0"/>
              </a:tabLst>
            </a:pPr>
            <a:r>
              <a:rPr b="0" lang="uk-UA" sz="2400" spc="-1" strike="noStrike">
                <a:solidFill>
                  <a:srgbClr val="000000"/>
                </a:solidFill>
                <a:latin typeface="Arial Narrow"/>
              </a:rPr>
              <a:t>І-й - незначна подія; </a:t>
            </a:r>
            <a:r>
              <a:rPr b="0" lang="uk-UA" sz="2400" spc="-1" strike="noStrike">
                <a:solidFill>
                  <a:srgbClr val="000000"/>
                </a:solidFill>
                <a:latin typeface="Arial Narrow"/>
              </a:rPr>
              <a:t>	</a:t>
            </a:r>
            <a:r>
              <a:rPr b="0" lang="uk-UA" sz="2400" spc="-1" strike="noStrike">
                <a:solidFill>
                  <a:srgbClr val="000000"/>
                </a:solidFill>
                <a:latin typeface="Arial Narrow"/>
              </a:rPr>
              <a:t>2-й - подія середньої тяжкості; </a:t>
            </a:r>
            <a:endParaRPr b="0" lang="uk-UA" sz="2400" spc="-1" strike="noStrike">
              <a:solidFill>
                <a:srgbClr val="000000"/>
              </a:solidFill>
              <a:latin typeface="Arial"/>
            </a:endParaRPr>
          </a:p>
          <a:p>
            <a:pPr indent="0">
              <a:lnSpc>
                <a:spcPct val="100000"/>
              </a:lnSpc>
              <a:spcBef>
                <a:spcPts val="479"/>
              </a:spcBef>
              <a:buNone/>
              <a:tabLst>
                <a:tab algn="l" pos="0"/>
              </a:tabLst>
            </a:pPr>
            <a:r>
              <a:rPr b="0" lang="uk-UA" sz="2400" spc="-1" strike="noStrike">
                <a:solidFill>
                  <a:srgbClr val="000000"/>
                </a:solidFill>
                <a:latin typeface="Arial Narrow"/>
              </a:rPr>
              <a:t>3-й - серйозна подія; </a:t>
            </a:r>
            <a:r>
              <a:rPr b="0" lang="uk-UA" sz="2400" spc="-1" strike="noStrike">
                <a:solidFill>
                  <a:srgbClr val="000000"/>
                </a:solidFill>
                <a:latin typeface="Arial Narrow"/>
              </a:rPr>
              <a:t>	</a:t>
            </a:r>
            <a:r>
              <a:rPr b="0" lang="uk-UA" sz="2400" spc="-1" strike="noStrike">
                <a:solidFill>
                  <a:srgbClr val="000000"/>
                </a:solidFill>
                <a:latin typeface="Arial Narrow"/>
              </a:rPr>
              <a:t>4-й - аварія в межах АЕС;</a:t>
            </a:r>
            <a:endParaRPr b="0" lang="uk-UA" sz="2400" spc="-1" strike="noStrike">
              <a:solidFill>
                <a:srgbClr val="000000"/>
              </a:solidFill>
              <a:latin typeface="Arial"/>
            </a:endParaRPr>
          </a:p>
          <a:p>
            <a:pPr indent="0">
              <a:lnSpc>
                <a:spcPct val="100000"/>
              </a:lnSpc>
              <a:spcBef>
                <a:spcPts val="479"/>
              </a:spcBef>
              <a:buNone/>
              <a:tabLst>
                <a:tab algn="l" pos="0"/>
              </a:tabLst>
            </a:pPr>
            <a:r>
              <a:rPr b="0" lang="uk-UA" sz="2400" spc="-1" strike="noStrike">
                <a:solidFill>
                  <a:srgbClr val="000000"/>
                </a:solidFill>
                <a:latin typeface="Arial Narrow"/>
              </a:rPr>
              <a:t>5-й - аварія з ризиком для оточуючого середовища; </a:t>
            </a:r>
            <a:endParaRPr b="0" lang="uk-UA" sz="2400" spc="-1" strike="noStrike">
              <a:solidFill>
                <a:srgbClr val="000000"/>
              </a:solidFill>
              <a:latin typeface="Arial"/>
            </a:endParaRPr>
          </a:p>
          <a:p>
            <a:pPr indent="0">
              <a:lnSpc>
                <a:spcPct val="100000"/>
              </a:lnSpc>
              <a:spcBef>
                <a:spcPts val="479"/>
              </a:spcBef>
              <a:buNone/>
              <a:tabLst>
                <a:tab algn="l" pos="0"/>
              </a:tabLst>
            </a:pPr>
            <a:r>
              <a:rPr b="0" lang="uk-UA" sz="2400" spc="-1" strike="noStrike">
                <a:solidFill>
                  <a:srgbClr val="000000"/>
                </a:solidFill>
                <a:latin typeface="Arial Narrow"/>
              </a:rPr>
              <a:t>6-й - тяжка аварія; </a:t>
            </a:r>
            <a:r>
              <a:rPr b="0" lang="uk-UA" sz="2400" spc="-1" strike="noStrike">
                <a:solidFill>
                  <a:srgbClr val="000000"/>
                </a:solidFill>
                <a:latin typeface="Arial Narrow"/>
              </a:rPr>
              <a:t>	</a:t>
            </a:r>
            <a:r>
              <a:rPr b="0" lang="uk-UA" sz="2400" spc="-1" strike="noStrike">
                <a:solidFill>
                  <a:srgbClr val="000000"/>
                </a:solidFill>
                <a:latin typeface="Arial Narrow"/>
              </a:rPr>
              <a:t>7-й - глобальна аварія.</a:t>
            </a:r>
            <a:endParaRPr b="0" lang="uk-UA" sz="2400" spc="-1" strike="noStrike">
              <a:solidFill>
                <a:srgbClr val="000000"/>
              </a:solidFill>
              <a:latin typeface="Arial"/>
            </a:endParaRPr>
          </a:p>
          <a:p>
            <a:pPr indent="0">
              <a:lnSpc>
                <a:spcPct val="100000"/>
              </a:lnSpc>
              <a:spcBef>
                <a:spcPts val="241"/>
              </a:spcBef>
              <a:buNone/>
              <a:tabLst>
                <a:tab algn="l" pos="0"/>
              </a:tabLst>
            </a:pPr>
            <a:endParaRPr b="0" lang="uk-UA" sz="1200" spc="-1" strike="noStrike">
              <a:solidFill>
                <a:srgbClr val="000000"/>
              </a:solidFill>
              <a:latin typeface="Arial"/>
            </a:endParaRPr>
          </a:p>
        </p:txBody>
      </p:sp>
      <p:sp>
        <p:nvSpPr>
          <p:cNvPr id="139" name="Объект 2"/>
          <p:cNvSpPr/>
          <p:nvPr/>
        </p:nvSpPr>
        <p:spPr>
          <a:xfrm>
            <a:off x="441720" y="1124640"/>
            <a:ext cx="8182440" cy="525600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420"/>
              </a:spcBef>
              <a:tabLst>
                <a:tab algn="l" pos="0"/>
              </a:tabLst>
            </a:pPr>
            <a:r>
              <a:rPr b="0" lang="uk-UA" sz="2100" spc="-1" strike="noStrike">
                <a:solidFill>
                  <a:srgbClr val="000000"/>
                </a:solidFill>
                <a:latin typeface="Arial Narrow"/>
                <a:ea typeface="DejaVu Sans"/>
              </a:rPr>
              <a:t>    </a:t>
            </a:r>
            <a:endParaRPr b="0" lang="uk-UA" sz="2100" spc="-1" strike="noStrike">
              <a:solidFill>
                <a:srgbClr val="000000"/>
              </a:solidFill>
              <a:latin typeface="Arial"/>
            </a:endParaRPr>
          </a:p>
        </p:txBody>
      </p:sp>
      <p:sp>
        <p:nvSpPr>
          <p:cNvPr id="140" name="Объект 2"/>
          <p:cNvSpPr/>
          <p:nvPr/>
        </p:nvSpPr>
        <p:spPr>
          <a:xfrm>
            <a:off x="471240" y="1412640"/>
            <a:ext cx="8352360" cy="521676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519"/>
              </a:spcBef>
              <a:tabLst>
                <a:tab algn="l" pos="0"/>
              </a:tabLst>
            </a:pPr>
            <a:endParaRPr b="0" lang="uk-UA" sz="2600" spc="-1" strike="noStrike">
              <a:solidFill>
                <a:srgbClr val="000000"/>
              </a:solidFill>
              <a:latin typeface="Arial Narrow"/>
              <a:ea typeface="DejaVu Sans"/>
            </a:endParaRPr>
          </a:p>
        </p:txBody>
      </p:sp>
    </p:spTree>
  </p:cSld>
  <p:transition spd="slow">
    <p:wipe dir="l"/>
  </p:transition>
</p:sld>
</file>

<file path=ppt/theme/theme1.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Civic</Template>
  <TotalTime>1474</TotalTime>
  <Application>LibreOffice/7.5.0.3$Windows_X86_64 LibreOffice_project/c21113d003cd3efa8c53188764377a8272d9d6de</Application>
  <AppVersion>15.0000</AppVersion>
  <Words>439</Words>
  <Paragraphs>165</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2022-08-26T12:14:59Z</dcterms:created>
  <dc:creator>Оборона</dc:creator>
  <dc:description/>
  <dc:language>uk-UA</dc:language>
  <cp:lastModifiedBy/>
  <cp:lastPrinted>2022-09-06T10:03:06Z</cp:lastPrinted>
  <dcterms:modified xsi:type="dcterms:W3CDTF">2023-06-29T15:05:58Z</dcterms:modified>
  <cp:revision>100</cp:revision>
  <dc:subject/>
  <dc:title>Порядок створення та призначення  розрахунково-аналітичних груп</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22</vt:i4>
  </property>
</Properties>
</file>