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93D5-D310-4F27-9723-71B3B31B6F82}" type="datetimeFigureOut">
              <a:rPr lang="uk-UA" smtClean="0"/>
              <a:t>26.05.2021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C251-1276-4C06-A2C9-1319BE4B9C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55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F93D5-D310-4F27-9723-71B3B31B6F82}" type="datetimeFigureOut">
              <a:rPr lang="uk-UA" smtClean="0"/>
              <a:t>26.05.2021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C251-1276-4C06-A2C9-1319BE4B9C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040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photos.app.goo.gl/DtgR9CWBYx5ZS2fi9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9615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366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446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88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ln>
                  <a:noFill/>
                </a:ln>
                <a:solidFill>
                  <a:srgbClr val="4353ED"/>
                </a:solidFill>
              </a:rPr>
              <a:t>Прагнемо  йти в ногу з часом</a:t>
            </a:r>
            <a:endParaRPr lang="ru-RU" dirty="0" smtClean="0">
              <a:ln>
                <a:noFill/>
              </a:ln>
              <a:solidFill>
                <a:srgbClr val="4353ED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35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38117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79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ln>
                  <a:noFill/>
                </a:ln>
                <a:solidFill>
                  <a:srgbClr val="002060"/>
                </a:solidFill>
              </a:rPr>
              <a:t>Протягом карантину заклад працював , використовуючи технології дистанційного навчання</a:t>
            </a:r>
            <a:endParaRPr lang="uk-UA" dirty="0" smtClean="0">
              <a:ln>
                <a:noFill/>
              </a:ln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7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solidFill>
                  <a:srgbClr val="002060"/>
                </a:solidFill>
              </a:rPr>
              <a:t>Платформи для дистанційного навчання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53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88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solidFill>
                  <a:srgbClr val="002060"/>
                </a:solidFill>
              </a:rPr>
              <a:t>Участь у Всеукраїнському конкурсі </a:t>
            </a:r>
            <a:br>
              <a:rPr lang="uk-UA" smtClean="0">
                <a:solidFill>
                  <a:srgbClr val="002060"/>
                </a:solidFill>
              </a:rPr>
            </a:br>
            <a:r>
              <a:rPr lang="uk-UA" smtClean="0">
                <a:solidFill>
                  <a:srgbClr val="002060"/>
                </a:solidFill>
              </a:rPr>
              <a:t>«Учитель року-2020»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00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Участь </a:t>
            </a:r>
            <a:r>
              <a:rPr lang="uk-UA" smtClean="0">
                <a:solidFill>
                  <a:srgbClr val="002060"/>
                </a:solidFill>
              </a:rPr>
              <a:t>педагогів закладу в міських методичних заходах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48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smtClean="0">
                <a:solidFill>
                  <a:srgbClr val="002060"/>
                </a:solidFill>
              </a:rPr>
              <a:t>Міські та обласні методичні заходи, проведені на базі закладу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74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2909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21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09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13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68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5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rgbClr val="002060"/>
                </a:solidFill>
              </a:rPr>
              <a:t>Січнева Інтернет-конференція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00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i="1" smtClean="0">
                <a:solidFill>
                  <a:srgbClr val="002060"/>
                </a:solidFill>
              </a:rPr>
              <a:t>27 листопада  2019-2020 н.  р. на базі НВО № 32 відбувся міський семінар – майстер-клас для вчителів англійської мови «Моделювання сучасного уроку англійської мови шляхом використання інноваційних технологій у початкових класах». </a:t>
            </a:r>
            <a:endParaRPr lang="uk-UA" sz="28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74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91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55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2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1317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83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92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69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solidFill>
                  <a:srgbClr val="002060"/>
                </a:solidFill>
              </a:rPr>
              <a:t>Участь у Міжнародних та Всеукраїнських проектах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34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7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37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39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smtClean="0">
                <a:solidFill>
                  <a:srgbClr val="002060"/>
                </a:solidFill>
              </a:rPr>
              <a:t>У листопаді 2019 року бібліотекар закладу Бабенко А.Л. провела майстер-клас для бібліотекарів міста на тему «Формування краєзнавчого фонду, створення довідкового апарату та популяризація краєзнавчих видань у бібліотеці закладу». Бібліотекар провела колегам змістовну екскурсію містом «Стежками літературної Кіровоградщини. Архітектурні шедеври Кропивницького», яка була присвячена Всесвітньому дню архітектора та Дню захисника України.</a:t>
            </a:r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1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69323"/>
      </p:ext>
    </p:extLst>
  </p:cSld>
  <p:clrMapOvr>
    <a:masterClrMapping/>
  </p:clrMapOvr>
  <p:transition spd="slow" advTm="5000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37993"/>
      </p:ext>
    </p:extLst>
  </p:cSld>
  <p:clrMapOvr>
    <a:masterClrMapping/>
  </p:clrMapOvr>
  <p:transition spd="slow" advTm="5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solidFill>
                  <a:srgbClr val="FFFF00"/>
                </a:solidFill>
              </a:rPr>
              <a:t>Виконання обов'язків щодо забезпечення обов'язковості загальної середньої освіти</a:t>
            </a:r>
            <a:endParaRPr lang="ru-RU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68561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90157"/>
      </p:ext>
    </p:extLst>
  </p:cSld>
  <p:clrMapOvr>
    <a:masterClrMapping/>
  </p:clrMapOvr>
  <p:transition spd="med" advTm="5000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40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4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48883"/>
      </p:ext>
    </p:extLst>
  </p:cSld>
  <p:clrMapOvr>
    <a:masterClrMapping/>
  </p:clrMapOvr>
  <p:transition spd="slow" advTm="2000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sz="3800" b="1" smtClean="0">
                <a:solidFill>
                  <a:srgbClr val="002060"/>
                </a:solidFill>
              </a:rPr>
              <a:t>Атестація педагогічних працівників</a:t>
            </a:r>
            <a:br>
              <a:rPr lang="uk-UA" altLang="uk-UA" sz="3800" b="1" smtClean="0">
                <a:solidFill>
                  <a:srgbClr val="002060"/>
                </a:solidFill>
              </a:rPr>
            </a:br>
            <a:r>
              <a:rPr lang="uk-UA" altLang="uk-UA" sz="3800" b="1" smtClean="0">
                <a:solidFill>
                  <a:srgbClr val="002060"/>
                </a:solidFill>
              </a:rPr>
              <a:t>(2019-2020)</a:t>
            </a:r>
            <a:endParaRPr lang="ru-RU" altLang="uk-UA" sz="3800" b="1" dirty="0" smtClean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36376"/>
      </p:ext>
    </p:extLst>
  </p:cSld>
  <p:clrMapOvr>
    <a:masterClrMapping/>
  </p:clrMapOvr>
  <p:transition spd="slow" advTm="5000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rgbClr val="002060"/>
                </a:solidFill>
              </a:rPr>
              <a:t>Результати атестації педагогічних працівників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97730"/>
      </p:ext>
    </p:extLst>
  </p:cSld>
  <p:clrMapOvr>
    <a:masterClrMapping/>
  </p:clrMapOvr>
  <p:transition spd="slow" advTm="5000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rgbClr val="002060"/>
                </a:solidFill>
              </a:rPr>
              <a:t>Результати атестації педагогічних працівників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151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rgbClr val="002060"/>
                </a:solidFill>
              </a:rPr>
              <a:t>Результати атестації педагогічних працівників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63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uk-UA" sz="5400" b="1" smtClean="0">
                <a:solidFill>
                  <a:srgbClr val="FF0000"/>
                </a:solidFill>
                <a:latin typeface="+mn-lt"/>
              </a:rPr>
              <a:t>Робота з обдарованими учнями</a:t>
            </a:r>
            <a:endParaRPr lang="uk-UA" altLang="uk-UA" sz="54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31639"/>
      </p:ext>
    </p:extLst>
  </p:cSld>
  <p:clrMapOvr>
    <a:masterClrMapping/>
  </p:clrMapOvr>
  <p:transition spd="slow" advTm="8000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uk-UA" altLang="uk-UA" sz="3200" b="1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Переможці міських олімпіад у 2019/2020 н. р..</a:t>
            </a:r>
            <a:r>
              <a:rPr lang="uk-UA" altLang="uk-UA" sz="320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uk-UA" altLang="uk-UA" sz="320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uk-UA" sz="3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29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74165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rgbClr val="C00000"/>
                </a:solidFill>
              </a:rPr>
              <a:t>Переможці міських олімпіад 2019-2020 н. р.</a:t>
            </a:r>
            <a:endParaRPr lang="uk-UA" b="1" smtClean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2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rgbClr val="C00000"/>
                </a:solidFill>
              </a:rPr>
              <a:t>Переможці міських олімпіад 2019-2020 н. р.</a:t>
            </a:r>
            <a:endParaRPr lang="uk-UA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chemeClr val="accent1"/>
                </a:solidFill>
              </a:rPr>
              <a:t>Переможці міських олімпіад 2019-2020 н. р.</a:t>
            </a:r>
            <a:endParaRPr lang="uk-UA" b="1" dirty="0" smtClean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chemeClr val="accent1"/>
                </a:solidFill>
              </a:rPr>
              <a:t>Переможці міських олімпіад 2019-2020 н. р.</a:t>
            </a:r>
            <a:endParaRPr lang="ru-RU" b="1" dirty="0" smtClean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1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3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smtClean="0">
                <a:solidFill>
                  <a:srgbClr val="002060"/>
                </a:solidFill>
              </a:rPr>
              <a:t>Серед учасників обласного етапу олімпіад із навчальних предметів, які відбулися в ІІ семестрі, маємо ІІ місце з біології (Антошкіна Вікторія, учитель Федотова Т.В.) та ІІ місце з англійської мови   (Бондаренко Ольга, учитель     Рубахіна Н.С.). У всеукраїнському етапі команда закладу участі не брала. </a:t>
            </a:r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88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smtClean="0">
                <a:solidFill>
                  <a:srgbClr val="002060"/>
                </a:solidFill>
              </a:rPr>
              <a:t>Учні 5-7 класів старанно готувались до обласної олімпіади з образотворчого мистецтва. Результатом стала перемога учня  7-А класу Тарасова  Романа у номінації «живопис</a:t>
            </a:r>
            <a:r>
              <a:rPr lang="ru-RU" sz="2400" smtClean="0">
                <a:solidFill>
                  <a:srgbClr val="002060"/>
                </a:solidFill>
              </a:rPr>
              <a:t>». </a:t>
            </a:r>
            <a:r>
              <a:rPr lang="uk-UA" sz="2400" smtClean="0">
                <a:solidFill>
                  <a:srgbClr val="002060"/>
                </a:solidFill>
              </a:rPr>
              <a:t>Двоє дівчат, Герц Вероніка (5-А) та Глущенко Маргарита (6-А), були відзначені </a:t>
            </a:r>
            <a:r>
              <a:rPr lang="ru-RU" sz="2400" smtClean="0">
                <a:solidFill>
                  <a:srgbClr val="002060"/>
                </a:solidFill>
              </a:rPr>
              <a:t>грамотами </a:t>
            </a:r>
            <a:r>
              <a:rPr lang="uk-UA" sz="2400" smtClean="0">
                <a:solidFill>
                  <a:srgbClr val="002060"/>
                </a:solidFill>
              </a:rPr>
              <a:t>від провідних викладачів </a:t>
            </a:r>
            <a:r>
              <a:rPr lang="ru-RU" sz="2400" smtClean="0">
                <a:solidFill>
                  <a:srgbClr val="002060"/>
                </a:solidFill>
              </a:rPr>
              <a:t>Центральноукраїнського педагогічного університету</a:t>
            </a:r>
            <a:r>
              <a:rPr lang="uk-UA" sz="2400" smtClean="0">
                <a:solidFill>
                  <a:srgbClr val="002060"/>
                </a:solidFill>
              </a:rPr>
              <a:t> ім. В.К. Винниченка</a:t>
            </a:r>
            <a:r>
              <a:rPr lang="ru-RU" sz="2400" smtClean="0">
                <a:solidFill>
                  <a:srgbClr val="002060"/>
                </a:solidFill>
              </a:rPr>
              <a:t>.</a:t>
            </a:r>
            <a:r>
              <a:rPr lang="uk-UA" sz="2400" smtClean="0">
                <a:solidFill>
                  <a:srgbClr val="002060"/>
                </a:solidFill>
              </a:rPr>
              <a:t/>
            </a:r>
            <a:br>
              <a:rPr lang="uk-UA" sz="2400" smtClean="0">
                <a:solidFill>
                  <a:srgbClr val="002060"/>
                </a:solidFill>
              </a:rPr>
            </a:br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434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rgbClr val="C00000"/>
                </a:solidFill>
              </a:rPr>
              <a:t>У  ІІ етапі фізкультурно – патріотичного фестивалю школярів України «Козацький гарт» команда закладу посіла І місце 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1176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mtClean="0">
                <a:solidFill>
                  <a:srgbClr val="C00000"/>
                </a:solidFill>
              </a:rPr>
              <a:t>У міському конкурсі читців польської поезії взяли участь учениці 7-А класу Настащук Д., Галімська Є., дівчата  були нагороджені дипломами та подарунками від Міжнародної організації «Полонія» 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48895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smtClean="0">
                <a:solidFill>
                  <a:srgbClr val="C00000"/>
                </a:solidFill>
              </a:rPr>
              <a:t>Учителі, які підготували переможців олімпіад та конкурсів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94326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33800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smtClean="0">
                <a:solidFill>
                  <a:srgbClr val="C00000"/>
                </a:solidFill>
              </a:rPr>
              <a:t>Конкурс «Моє життя та майбутня кар’єра з Hotel Institute Montreux», організований Swiss Education Group та </a:t>
            </a:r>
            <a:r>
              <a:rPr lang="ru-RU" sz="2400" b="1" smtClean="0">
                <a:solidFill>
                  <a:srgbClr val="C00000"/>
                </a:solidFill>
              </a:rPr>
              <a:t>конкурс «Ельворті - НМС» на навчання у Великобританії, стипендіальна програма</a:t>
            </a:r>
            <a:endParaRPr lang="uk-UA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8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rgbClr val="C00000"/>
                </a:solidFill>
                <a:hlinkClick r:id="rId2"/>
              </a:rPr>
              <a:t>V міський бізнес-турнір «Стратегія фірми. Кропивницький - 2019» (куратор конкурсу в закладі Шило О.А.)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319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 </a:t>
            </a:r>
            <a:r>
              <a:rPr lang="uk-UA" sz="2400" smtClean="0">
                <a:solidFill>
                  <a:srgbClr val="002060"/>
                </a:solidFill>
              </a:rPr>
              <a:t>Визначною подією в закладі стала перемога учня 8-Б класу Шереметьєва Дмитра у Міжнародному «Єврофесті -2020»  «Європейське майбутнє України.  Доповідачами стали також учениці 10-А класу Кравченко Карина та Осика Дарія, учениці 10-А класу; Ледньова Дар</a:t>
            </a:r>
            <a:r>
              <a:rPr lang="en-US" sz="2400" smtClean="0">
                <a:solidFill>
                  <a:srgbClr val="002060"/>
                </a:solidFill>
              </a:rPr>
              <a:t>`</a:t>
            </a:r>
            <a:r>
              <a:rPr lang="uk-UA" sz="2400" smtClean="0">
                <a:solidFill>
                  <a:srgbClr val="002060"/>
                </a:solidFill>
              </a:rPr>
              <a:t>я та Очередько Світлана, учениці 11-А класу, Краснощок Ярослав (8-Б клас).</a:t>
            </a:r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65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smtClean="0">
                <a:solidFill>
                  <a:srgbClr val="C00000"/>
                </a:solidFill>
              </a:rPr>
              <a:t>Участь у Всеукраїнських та Міжнародних конкурсах</a:t>
            </a:r>
            <a:endParaRPr lang="uk-UA" b="1" dirty="0" smtClean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15359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smtClean="0">
                <a:solidFill>
                  <a:srgbClr val="C00000"/>
                </a:solidFill>
              </a:rPr>
              <a:t>Участь у Всеукраїнських та Міжнародних конкурсах</a:t>
            </a:r>
            <a:endParaRPr lang="uk-UA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64647"/>
      </p:ext>
    </p:extLst>
  </p:cSld>
  <p:clrMapOvr>
    <a:masterClrMapping/>
  </p:clrMapOvr>
  <p:transition spd="slow">
    <p:circl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Про </a:t>
            </a:r>
            <a:r>
              <a:rPr lang="uk-UA" b="1" smtClean="0">
                <a:solidFill>
                  <a:srgbClr val="C00000"/>
                </a:solidFill>
              </a:rPr>
              <a:t>розвиток</a:t>
            </a:r>
            <a:r>
              <a:rPr lang="ru-RU" b="1" smtClean="0">
                <a:solidFill>
                  <a:srgbClr val="C00000"/>
                </a:solidFill>
              </a:rPr>
              <a:t> </a:t>
            </a:r>
            <a:r>
              <a:rPr lang="uk-UA" b="1" smtClean="0">
                <a:solidFill>
                  <a:srgbClr val="C00000"/>
                </a:solidFill>
              </a:rPr>
              <a:t>творчого потенціалу обдарованих учнів закладу дбає позашкільний центр «Школа мистецтв</a:t>
            </a:r>
            <a:r>
              <a:rPr lang="ru-RU" b="1" smtClean="0">
                <a:solidFill>
                  <a:srgbClr val="C00000"/>
                </a:solidFill>
              </a:rPr>
              <a:t>»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0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275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smtClean="0">
                <a:solidFill>
                  <a:schemeClr val="hlink"/>
                </a:solidFill>
              </a:rPr>
              <a:t>Використання позакласної роботи для виявлення обдарованих учнів та розвитку їх здібностей</a:t>
            </a:r>
            <a:endParaRPr lang="uk-UA" sz="3600" b="1" dirty="0" smtClean="0">
              <a:solidFill>
                <a:schemeClr val="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91683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99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68379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040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smtClean="0"/>
              <a:t>Місячник шкільних бібліотек</a:t>
            </a:r>
            <a:endParaRPr lang="uk-UA" b="1" i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592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smtClean="0">
                <a:solidFill>
                  <a:srgbClr val="002060"/>
                </a:solidFill>
              </a:rPr>
              <a:t>Місячник української писемності та мови</a:t>
            </a:r>
            <a:endParaRPr lang="uk-UA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69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77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smtClean="0">
                <a:solidFill>
                  <a:srgbClr val="002060"/>
                </a:solidFill>
              </a:rPr>
              <a:t>Тижні англійської та німецької мов</a:t>
            </a:r>
            <a:endParaRPr lang="uk-UA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419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rgbClr val="002060"/>
                </a:solidFill>
              </a:rPr>
              <a:t>Тиждень історії та правознавства в рамках Місячника правового виховання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93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48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i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Тиждень математики, фізики та інформатики </a:t>
            </a:r>
            <a:endParaRPr lang="uk-UA" sz="36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934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smtClean="0">
                <a:solidFill>
                  <a:srgbClr val="002060"/>
                </a:solidFill>
              </a:rPr>
              <a:t>Тиждень фізичної культури та спорту</a:t>
            </a:r>
            <a:endParaRPr lang="uk-UA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4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936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smtClean="0">
                <a:solidFill>
                  <a:srgbClr val="002060"/>
                </a:solidFill>
              </a:rPr>
              <a:t>День рідної мови</a:t>
            </a:r>
            <a:endParaRPr lang="uk-UA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84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27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931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smtClean="0">
                <a:solidFill>
                  <a:srgbClr val="002060"/>
                </a:solidFill>
              </a:rPr>
              <a:t>Робота </a:t>
            </a:r>
            <a:r>
              <a:rPr lang="uk-UA" sz="3600" b="1" i="1" smtClean="0">
                <a:solidFill>
                  <a:srgbClr val="002060"/>
                </a:solidFill>
              </a:rPr>
              <a:t>вчителів у дитячому літньому мовному таборі</a:t>
            </a:r>
            <a:r>
              <a:rPr lang="ru-RU" sz="3600" b="1" i="1" smtClean="0">
                <a:solidFill>
                  <a:srgbClr val="002060"/>
                </a:solidFill>
              </a:rPr>
              <a:t> «</a:t>
            </a:r>
            <a:r>
              <a:rPr lang="en-US" sz="3600" b="1" i="1" smtClean="0">
                <a:solidFill>
                  <a:srgbClr val="002060"/>
                </a:solidFill>
              </a:rPr>
              <a:t>Rainbow</a:t>
            </a:r>
            <a:r>
              <a:rPr lang="ru-RU" sz="3600" b="1" i="1" smtClean="0">
                <a:solidFill>
                  <a:srgbClr val="002060"/>
                </a:solidFill>
              </a:rPr>
              <a:t>»</a:t>
            </a:r>
            <a:endParaRPr lang="uk-UA" sz="36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931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137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404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290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 smtClean="0">
                <a:solidFill>
                  <a:srgbClr val="002060"/>
                </a:solidFill>
              </a:rPr>
              <a:t>3.1.Забезпечення організації харчування та медичного обслуговування учнів і педагогічних працівників</a:t>
            </a:r>
            <a:br>
              <a:rPr lang="uk-UA" sz="2400" b="1" smtClean="0">
                <a:solidFill>
                  <a:srgbClr val="002060"/>
                </a:solidFill>
              </a:rPr>
            </a:br>
            <a:endParaRPr lang="uk-UA" sz="24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481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39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Харчування учнів пільгових категорій</a:t>
            </a:r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91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104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002060"/>
                </a:solidFill>
              </a:rPr>
              <a:t>2. </a:t>
            </a:r>
            <a:r>
              <a:rPr lang="uk-UA" sz="3600" b="1" smtClean="0">
                <a:solidFill>
                  <a:srgbClr val="002060"/>
                </a:solidFill>
              </a:rPr>
              <a:t>Медичне обслуговування учнів у навчальному </a:t>
            </a:r>
            <a:r>
              <a:rPr lang="ru-RU" sz="3600" b="1" smtClean="0">
                <a:solidFill>
                  <a:srgbClr val="002060"/>
                </a:solidFill>
              </a:rPr>
              <a:t>закладі:</a:t>
            </a:r>
            <a:endParaRPr lang="uk-UA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062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002060"/>
                </a:solidFill>
              </a:rPr>
              <a:t>2.2. </a:t>
            </a:r>
            <a:r>
              <a:rPr lang="uk-UA" sz="3600" b="1" smtClean="0">
                <a:solidFill>
                  <a:srgbClr val="002060"/>
                </a:solidFill>
              </a:rPr>
              <a:t>Дотримання вимог охорони дитинства, техніки безпеки, санітарно-гігієнічних та протипожежних </a:t>
            </a:r>
            <a:r>
              <a:rPr lang="ru-RU" sz="3600" b="1" smtClean="0">
                <a:solidFill>
                  <a:srgbClr val="002060"/>
                </a:solidFill>
              </a:rPr>
              <a:t>норм</a:t>
            </a:r>
            <a:endParaRPr lang="uk-UA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08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 smtClean="0">
                <a:solidFill>
                  <a:srgbClr val="002060"/>
                </a:solidFill>
              </a:rPr>
              <a:t>3.3. Надання соціальної підтримки  та допомоги дітям-сиротам, дітям, позбавленим батьківського піклування, дітям із малозабезпечених сімей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824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 smtClean="0">
                <a:solidFill>
                  <a:srgbClr val="002060"/>
                </a:solidFill>
              </a:rPr>
              <a:t>Реалізуючи план соціального захисту дітей на 2019-2020 н. р.,  провели роботу, а саме</a:t>
            </a:r>
            <a:r>
              <a:rPr lang="ru-RU" sz="2400" b="1" smtClean="0">
                <a:solidFill>
                  <a:srgbClr val="002060"/>
                </a:solidFill>
              </a:rPr>
              <a:t>: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960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smtClean="0">
                <a:solidFill>
                  <a:srgbClr val="002060"/>
                </a:solidFill>
              </a:rPr>
              <a:t>3.4 Моральне та матеріальне стимулювання учнів і педагогічних</a:t>
            </a:r>
            <a:br>
              <a:rPr lang="uk-UA" sz="2800" b="1" smtClean="0">
                <a:solidFill>
                  <a:srgbClr val="002060"/>
                </a:solidFill>
              </a:rPr>
            </a:br>
            <a:r>
              <a:rPr lang="uk-UA" sz="2800" b="1" smtClean="0">
                <a:solidFill>
                  <a:srgbClr val="002060"/>
                </a:solidFill>
              </a:rPr>
              <a:t>працівників, організація їх відпочинку та оздоровлення</a:t>
            </a:r>
            <a:br>
              <a:rPr lang="uk-UA" sz="2800" b="1" smtClean="0">
                <a:solidFill>
                  <a:srgbClr val="002060"/>
                </a:solidFill>
              </a:rPr>
            </a:br>
            <a:endParaRPr lang="uk-UA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291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 smtClean="0">
                <a:solidFill>
                  <a:srgbClr val="002060"/>
                </a:solidFill>
              </a:rPr>
              <a:t>Учні школи, які досягли успіхів у навчанні, брали участь у конкурсах, спортивних змаганнях, отримали Похвальні листи та грамоти за активну участь в житті школи. Фотографії переможців розміщуються на дошці у холі школи. У закладі другий рік поспіль за ініціативи директора закладу Ніжнікової А.О. проводиться загальношкільний конкурс «Учень року», переможці якого отримують грамоти та  грошову винагороду</a:t>
            </a:r>
            <a:r>
              <a:rPr lang="ru-RU" sz="2400" b="1" smtClean="0">
                <a:solidFill>
                  <a:srgbClr val="002060"/>
                </a:solidFill>
              </a:rPr>
              <a:t>.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92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</a:rPr>
              <a:t>3.5. Дотримання   правопорядку   неповнолітніми   та   вжиті</a:t>
            </a:r>
            <a:br>
              <a:rPr lang="ru-RU" sz="3200" b="1" smtClean="0">
                <a:solidFill>
                  <a:srgbClr val="002060"/>
                </a:solidFill>
              </a:rPr>
            </a:br>
            <a:r>
              <a:rPr lang="ru-RU" sz="3200" b="1" smtClean="0">
                <a:solidFill>
                  <a:srgbClr val="002060"/>
                </a:solidFill>
              </a:rPr>
              <a:t>профілактичні заходи щодо попередження правопорушень з їх боку</a:t>
            </a:r>
            <a:br>
              <a:rPr lang="ru-RU" sz="3200" b="1" smtClean="0">
                <a:solidFill>
                  <a:srgbClr val="002060"/>
                </a:solidFill>
              </a:rPr>
            </a:br>
            <a:endParaRPr lang="uk-UA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059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668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765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87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Microsoft Office PowerPoint</Application>
  <PresentationFormat>Произвольный</PresentationFormat>
  <Paragraphs>50</Paragraphs>
  <Slides>101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02" baseType="lpstr">
      <vt:lpstr>Тема Office</vt:lpstr>
      <vt:lpstr>Презентация PowerPoint</vt:lpstr>
      <vt:lpstr>Презентация PowerPoint</vt:lpstr>
      <vt:lpstr>Презентация PowerPoint</vt:lpstr>
      <vt:lpstr>Виконання обов'язків щодо забезпечення обов'язковості загальної середньої освіти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Прагнемо  йти в ногу з часом</vt:lpstr>
      <vt:lpstr>Презентация PowerPoint</vt:lpstr>
      <vt:lpstr>Презентация PowerPoint</vt:lpstr>
      <vt:lpstr>Протягом карантину заклад працював , використовуючи технології дистанційного навчання</vt:lpstr>
      <vt:lpstr>Платформи для дистанційного навчання</vt:lpstr>
      <vt:lpstr>Презентация PowerPoint</vt:lpstr>
      <vt:lpstr>Участь у Всеукраїнському конкурсі  «Учитель року-2020»</vt:lpstr>
      <vt:lpstr>Участь педагогів закладу в міських методичних заходах</vt:lpstr>
      <vt:lpstr>Міські та обласні методичні заходи, проведені на базі закладу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Січнева Інтернет-конференція</vt:lpstr>
      <vt:lpstr>27 листопада  2019-2020 н.  р. на базі НВО № 32 відбувся міський семінар – майстер-клас для вчителів англійської мови «Моделювання сучасного уроку англійської мови шляхом використання інноваційних технологій у початкових класах».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Участь у Міжнародних та Всеукраїнських проектах</vt:lpstr>
      <vt:lpstr>Презентация PowerPoint</vt:lpstr>
      <vt:lpstr>Презентация PowerPoint</vt:lpstr>
      <vt:lpstr>Презентация PowerPoint</vt:lpstr>
      <vt:lpstr>У листопаді 2019 року бібліотекар закладу Бабенко А.Л. провела майстер-клас для бібліотекарів міста на тему «Формування краєзнавчого фонду, створення довідкового апарату та популяризація краєзнавчих видань у бібліотеці закладу». Бібліотекар провела колегам змістовну екскурсію містом «Стежками літературної Кіровоградщини. Архітектурні шедеври Кропивницького», яка була присвячена Всесвітньому дню архітектора та Дню захисника України.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Атестація педагогічних працівників (2019-2020)</vt:lpstr>
      <vt:lpstr>Результати атестації педагогічних працівників</vt:lpstr>
      <vt:lpstr>Результати атестації педагогічних працівників</vt:lpstr>
      <vt:lpstr>Результати атестації педагогічних працівників</vt:lpstr>
      <vt:lpstr>Робота з обдарованими учнями</vt:lpstr>
      <vt:lpstr>Переможці міських олімпіад у 2019/2020 н. р.. </vt:lpstr>
      <vt:lpstr>Переможці міських олімпіад 2019-2020 н. р.</vt:lpstr>
      <vt:lpstr>Переможці міських олімпіад 2019-2020 н. р.</vt:lpstr>
      <vt:lpstr>Переможці міських олімпіад 2019-2020 н. р.</vt:lpstr>
      <vt:lpstr>Переможці міських олімпіад 2019-2020 н. р.</vt:lpstr>
      <vt:lpstr>Презентация PowerPoint</vt:lpstr>
      <vt:lpstr>Серед учасників обласного етапу олімпіад із навчальних предметів, які відбулися в ІІ семестрі, маємо ІІ місце з біології (Антошкіна Вікторія, учитель Федотова Т.В.) та ІІ місце з англійської мови   (Бондаренко Ольга, учитель     Рубахіна Н.С.). У всеукраїнському етапі команда закладу участі не брала. </vt:lpstr>
      <vt:lpstr>Учні 5-7 класів старанно готувались до обласної олімпіади з образотворчого мистецтва. Результатом стала перемога учня  7-А класу Тарасова  Романа у номінації «живопис». Двоє дівчат, Герц Вероніка (5-А) та Глущенко Маргарита (6-А), були відзначені грамотами від провідних викладачів Центральноукраїнського педагогічного університету ім. В.К. Винниченка. </vt:lpstr>
      <vt:lpstr>У  ІІ етапі фізкультурно – патріотичного фестивалю школярів України «Козацький гарт» команда закладу посіла І місце </vt:lpstr>
      <vt:lpstr>У міському конкурсі читців польської поезії взяли участь учениці 7-А класу Настащук Д., Галімська Є., дівчата  були нагороджені дипломами та подарунками від Міжнародної організації «Полонія» </vt:lpstr>
      <vt:lpstr>Учителі, які підготували переможців олімпіад та конкурсів</vt:lpstr>
      <vt:lpstr>Конкурс «Моє життя та майбутня кар’єра з Hotel Institute Montreux», організований Swiss Education Group та конкурс «Ельворті - НМС» на навчання у Великобританії, стипендіальна програма</vt:lpstr>
      <vt:lpstr>V міський бізнес-турнір «Стратегія фірми. Кропивницький - 2019» (куратор конкурсу в закладі Шило О.А.)</vt:lpstr>
      <vt:lpstr>Презентация PowerPoint</vt:lpstr>
      <vt:lpstr> Визначною подією в закладі стала перемога учня 8-Б класу Шереметьєва Дмитра у Міжнародному «Єврофесті -2020»  «Європейське майбутнє України.  Доповідачами стали також учениці 10-А класу Кравченко Карина та Осика Дарія, учениці 10-А класу; Ледньова Дар`я та Очередько Світлана, учениці 11-А класу, Краснощок Ярослав (8-Б клас).</vt:lpstr>
      <vt:lpstr>Участь у Всеукраїнських та Міжнародних конкурсах</vt:lpstr>
      <vt:lpstr>Участь у Всеукраїнських та Міжнародних конкурсах</vt:lpstr>
      <vt:lpstr>Про розвиток творчого потенціалу обдарованих учнів закладу дбає позашкільний центр «Школа мистецтв»</vt:lpstr>
      <vt:lpstr>Презентация PowerPoint</vt:lpstr>
      <vt:lpstr>Використання позакласної роботи для виявлення обдарованих учнів та розвитку їх здібностей</vt:lpstr>
      <vt:lpstr>Презентация PowerPoint</vt:lpstr>
      <vt:lpstr>Презентация PowerPoint</vt:lpstr>
      <vt:lpstr>Презентация PowerPoint</vt:lpstr>
      <vt:lpstr>Місячник шкільних бібліотек</vt:lpstr>
      <vt:lpstr>Місячник української писемності та мови</vt:lpstr>
      <vt:lpstr>Презентация PowerPoint</vt:lpstr>
      <vt:lpstr>Тижні англійської та німецької мов</vt:lpstr>
      <vt:lpstr>Тиждень історії та правознавства в рамках Місячника правового виховання</vt:lpstr>
      <vt:lpstr>Презентация PowerPoint</vt:lpstr>
      <vt:lpstr>Тиждень математики, фізики та інформатики </vt:lpstr>
      <vt:lpstr>Тиждень фізичної культури та спорту</vt:lpstr>
      <vt:lpstr>День рідної мови</vt:lpstr>
      <vt:lpstr>Презентация PowerPoint</vt:lpstr>
      <vt:lpstr>Презентация PowerPoint</vt:lpstr>
      <vt:lpstr>Робота вчителів у дитячому літньому мовному таборі «Rainbow»</vt:lpstr>
      <vt:lpstr>Презентация PowerPoint</vt:lpstr>
      <vt:lpstr>Презентация PowerPoint</vt:lpstr>
      <vt:lpstr>Презентация PowerPoint</vt:lpstr>
      <vt:lpstr>3.1.Забезпечення організації харчування та медичного обслуговування учнів і педагогічних працівників </vt:lpstr>
      <vt:lpstr>Презентация PowerPoint</vt:lpstr>
      <vt:lpstr>Харчування учнів пільгових категорій</vt:lpstr>
      <vt:lpstr>2. Медичне обслуговування учнів у навчальному закладі:</vt:lpstr>
      <vt:lpstr>2.2. Дотримання вимог охорони дитинства, техніки безпеки, санітарно-гігієнічних та протипожежних норм</vt:lpstr>
      <vt:lpstr>3.3. Надання соціальної підтримки  та допомоги дітям-сиротам, дітям, позбавленим батьківського піклування, дітям із малозабезпечених сімей</vt:lpstr>
      <vt:lpstr>Реалізуючи план соціального захисту дітей на 2019-2020 н. р.,  провели роботу, а саме:</vt:lpstr>
      <vt:lpstr>3.4 Моральне та матеріальне стимулювання учнів і педагогічних працівників, організація їх відпочинку та оздоровлення </vt:lpstr>
      <vt:lpstr>Учні школи, які досягли успіхів у навчанні, брали участь у конкурсах, спортивних змаганнях, отримали Похвальні листи та грамоти за активну участь в житті школи. Фотографії переможців розміщуються на дошці у холі школи. У закладі другий рік поспіль за ініціативи директора закладу Ніжнікової А.О. проводиться загальношкільний конкурс «Учень року», переможці якого отримують грамоти та  грошову винагороду.</vt:lpstr>
      <vt:lpstr>3.5. Дотримання   правопорядку   неповнолітніми   та   вжиті профілактичні заходи щодо попередження правопорушень з їх боку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1</cp:revision>
  <dcterms:created xsi:type="dcterms:W3CDTF">2021-05-26T05:20:07Z</dcterms:created>
  <dcterms:modified xsi:type="dcterms:W3CDTF">2021-05-26T05:20:07Z</dcterms:modified>
</cp:coreProperties>
</file>